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326" r:id="rId3"/>
    <p:sldId id="327" r:id="rId4"/>
    <p:sldId id="258" r:id="rId5"/>
    <p:sldId id="341" r:id="rId6"/>
    <p:sldId id="340" r:id="rId7"/>
    <p:sldId id="336" r:id="rId8"/>
    <p:sldId id="343" r:id="rId9"/>
    <p:sldId id="342" r:id="rId10"/>
    <p:sldId id="259" r:id="rId11"/>
    <p:sldId id="321" r:id="rId12"/>
    <p:sldId id="344" r:id="rId13"/>
    <p:sldId id="330" r:id="rId14"/>
    <p:sldId id="337" r:id="rId15"/>
    <p:sldId id="329" r:id="rId16"/>
    <p:sldId id="265" r:id="rId17"/>
    <p:sldId id="273" r:id="rId18"/>
    <p:sldId id="266" r:id="rId19"/>
    <p:sldId id="264" r:id="rId20"/>
    <p:sldId id="268" r:id="rId21"/>
    <p:sldId id="269" r:id="rId22"/>
    <p:sldId id="270" r:id="rId23"/>
    <p:sldId id="279" r:id="rId24"/>
    <p:sldId id="333" r:id="rId25"/>
    <p:sldId id="331" r:id="rId26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r>
              <a:rPr lang="en-US" smtClean="0"/>
              <a:t>Heartland, Las Vegas, July 2014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53FD6129-1D5A-4840-8776-117425275ABB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01D182A5-110D-4E52-BF0A-C6E0BBDD2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038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r>
              <a:rPr lang="en-US" smtClean="0"/>
              <a:t>Heartland, Las Vegas, July 2014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3373AF02-EA57-48E8-9135-1121E78588DB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8DDF631-258F-4E0D-BAB1-B3ACE555E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1048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CF49F-3211-4EB6-A2E5-96547E41455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Ironshore Talks, May '14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02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Ironshore Talks, May '14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4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Heartland, Las Vegas, July 2014</a:t>
            </a: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D46A55-F6FA-4A3F-B6F7-CEA6EB22F409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065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95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1114" indent="-285043" defTabSz="9295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0175" indent="-228035" defTabSz="9295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6245" indent="-228035" defTabSz="9295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2314" indent="-228035" defTabSz="9295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08384" indent="-228035" defTabSz="929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64453" indent="-228035" defTabSz="929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0523" indent="-228035" defTabSz="929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76593" indent="-228035" defTabSz="929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/>
              <a:t>Ironshore Talks, May '14</a:t>
            </a: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956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1114" indent="-285043" defTabSz="92956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0175" indent="-228035" defTabSz="92956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6245" indent="-228035" defTabSz="92956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2314" indent="-228035" defTabSz="92956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8384" indent="-228035" defTabSz="9295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4453" indent="-228035" defTabSz="9295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0523" indent="-228035" defTabSz="9295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6593" indent="-228035" defTabSz="9295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79A80C42-9FEC-417B-B471-26BAC8707A5E}" type="datetime1">
              <a:rPr lang="en-US" sz="1200"/>
              <a:pPr eaLnBrk="1" hangingPunct="1">
                <a:defRPr/>
              </a:pPr>
              <a:t>7/1/2014</a:t>
            </a:fld>
            <a:endParaRPr lang="en-US" sz="1200"/>
          </a:p>
        </p:txBody>
      </p:sp>
      <p:sp>
        <p:nvSpPr>
          <p:cNvPr id="7168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956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1114" indent="-285043" defTabSz="92956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0175" indent="-228035" defTabSz="92956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6245" indent="-228035" defTabSz="92956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2314" indent="-228035" defTabSz="92956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8384" indent="-228035" defTabSz="9295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4453" indent="-228035" defTabSz="9295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0523" indent="-228035" defTabSz="9295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6593" indent="-228035" defTabSz="9295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37AAC49C-B067-4B47-91E5-3B538A28E8EC}" type="slidenum">
              <a:rPr lang="en-US" sz="1200"/>
              <a:pPr eaLnBrk="1" hangingPunct="1">
                <a:defRPr/>
              </a:pPr>
              <a:t>24</a:t>
            </a:fld>
            <a:endParaRPr lang="en-US" sz="1200"/>
          </a:p>
        </p:txBody>
      </p:sp>
      <p:sp>
        <p:nvSpPr>
          <p:cNvPr id="1321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0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F548-B38F-410F-AFD3-7415A111FB89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C6D3-88C8-42E3-84DC-6D4703B49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95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F548-B38F-410F-AFD3-7415A111FB89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C6D3-88C8-42E3-84DC-6D4703B49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56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F548-B38F-410F-AFD3-7415A111FB89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C6D3-88C8-42E3-84DC-6D4703B49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6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20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67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829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68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12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95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51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F548-B38F-410F-AFD3-7415A111FB89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C6D3-88C8-42E3-84DC-6D4703B49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19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70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80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49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F548-B38F-410F-AFD3-7415A111FB89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C6D3-88C8-42E3-84DC-6D4703B49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20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F548-B38F-410F-AFD3-7415A111FB89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C6D3-88C8-42E3-84DC-6D4703B49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4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F548-B38F-410F-AFD3-7415A111FB89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C6D3-88C8-42E3-84DC-6D4703B49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1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F548-B38F-410F-AFD3-7415A111FB89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C6D3-88C8-42E3-84DC-6D4703B49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57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F548-B38F-410F-AFD3-7415A111FB89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C6D3-88C8-42E3-84DC-6D4703B49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2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F548-B38F-410F-AFD3-7415A111FB89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C6D3-88C8-42E3-84DC-6D4703B49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8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F548-B38F-410F-AFD3-7415A111FB89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C6D3-88C8-42E3-84DC-6D4703B49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14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4F548-B38F-410F-AFD3-7415A111FB89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0C6D3-88C8-42E3-84DC-6D4703B49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5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E416C-AD38-482E-A31E-1AB1BDCD74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8F238-8E1D-4CFB-A767-29664D5C8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4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905000"/>
            <a:ext cx="8305801" cy="1447800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CC99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CLIMATE CHANGE IS DUE TO OCEAN VARIATIONS – NOT CO</a:t>
            </a:r>
            <a:r>
              <a:rPr lang="en-US" sz="4000" b="1" baseline="-25000" dirty="0" smtClean="0">
                <a:solidFill>
                  <a:srgbClr val="CC99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2</a:t>
            </a:r>
            <a:endParaRPr lang="en-US" sz="4000" baseline="-25000" dirty="0">
              <a:solidFill>
                <a:srgbClr val="CC99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Rounded MT Bold" pitchFamily="34" charset="0"/>
              <a:ea typeface="Adobe Song Std L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91000"/>
            <a:ext cx="6096000" cy="9144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" pitchFamily="34" charset="0"/>
                <a:cs typeface="Times New Roman" pitchFamily="18" charset="0"/>
              </a:rPr>
              <a:t>William M. 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" pitchFamily="34" charset="0"/>
                <a:cs typeface="Times New Roman" pitchFamily="18" charset="0"/>
              </a:rPr>
              <a:t>Gray</a:t>
            </a:r>
            <a:endParaRPr lang="en-US" sz="2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kton Pro" pitchFamily="34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" pitchFamily="34" charset="0"/>
                <a:cs typeface="Times New Roman" pitchFamily="18" charset="0"/>
              </a:rPr>
              <a:t>Department of Atmospheric 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" pitchFamily="34" charset="0"/>
                <a:cs typeface="Times New Roman" pitchFamily="18" charset="0"/>
              </a:rPr>
              <a:t>Science</a:t>
            </a:r>
            <a:endParaRPr lang="en-US" sz="2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kton Pro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381000"/>
            <a:ext cx="6105525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60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" pitchFamily="34" charset="0"/>
                <a:cs typeface="Times New Roman" pitchFamily="18" charset="0"/>
              </a:rPr>
              <a:t>July 2014</a:t>
            </a:r>
            <a:endParaRPr lang="en-US" sz="60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kton Pro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07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0800" y="2156121"/>
            <a:ext cx="2892425" cy="2359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27" name="Line 2"/>
          <p:cNvSpPr>
            <a:spLocks noChangeShapeType="1"/>
          </p:cNvSpPr>
          <p:nvPr/>
        </p:nvSpPr>
        <p:spPr bwMode="auto">
          <a:xfrm>
            <a:off x="990600" y="2157272"/>
            <a:ext cx="77724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76200" y="1750872"/>
            <a:ext cx="99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</a:rPr>
              <a:t>Top of Atmos.</a:t>
            </a:r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>
            <a:off x="838200" y="4530159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20782" y="4331721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 dirty="0" err="1">
                <a:solidFill>
                  <a:srgbClr val="000000"/>
                </a:solidFill>
              </a:rPr>
              <a:t>Sfc</a:t>
            </a:r>
            <a:r>
              <a:rPr lang="en-US" altLang="en-US" sz="2000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1676400" y="13422"/>
            <a:ext cx="2333625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/>
              <a:t>2 X CO</a:t>
            </a:r>
            <a:r>
              <a:rPr lang="en-US" altLang="en-US" b="1" i="1" baseline="-25000" dirty="0"/>
              <a:t>2</a:t>
            </a:r>
            <a:r>
              <a:rPr lang="en-US" altLang="en-US" b="1" i="1" dirty="0"/>
              <a:t> Restriction</a:t>
            </a:r>
            <a:endParaRPr lang="en-US" altLang="en-US" b="1" dirty="0"/>
          </a:p>
        </p:txBody>
      </p:sp>
      <p:sp>
        <p:nvSpPr>
          <p:cNvPr id="26632" name="Text Box 16"/>
          <p:cNvSpPr txBox="1">
            <a:spLocks noChangeArrowheads="1"/>
          </p:cNvSpPr>
          <p:nvPr/>
        </p:nvSpPr>
        <p:spPr bwMode="auto">
          <a:xfrm>
            <a:off x="5795962" y="5450045"/>
            <a:ext cx="15938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 dirty="0">
                <a:solidFill>
                  <a:srgbClr val="7800A2"/>
                </a:solidFill>
              </a:rPr>
              <a:t>Sen. Heat 0.5</a:t>
            </a:r>
          </a:p>
        </p:txBody>
      </p:sp>
      <p:sp>
        <p:nvSpPr>
          <p:cNvPr id="26633" name="Text Box 18"/>
          <p:cNvSpPr txBox="1">
            <a:spLocks noChangeArrowheads="1"/>
          </p:cNvSpPr>
          <p:nvPr/>
        </p:nvSpPr>
        <p:spPr bwMode="auto">
          <a:xfrm>
            <a:off x="7278687" y="5440520"/>
            <a:ext cx="914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>
                <a:solidFill>
                  <a:srgbClr val="009900"/>
                </a:solidFill>
              </a:rPr>
              <a:t>Evap. 2.5</a:t>
            </a:r>
          </a:p>
        </p:txBody>
      </p:sp>
      <p:sp>
        <p:nvSpPr>
          <p:cNvPr id="26634" name="Text Box 53"/>
          <p:cNvSpPr txBox="1">
            <a:spLocks noChangeArrowheads="1"/>
          </p:cNvSpPr>
          <p:nvPr/>
        </p:nvSpPr>
        <p:spPr bwMode="auto">
          <a:xfrm>
            <a:off x="5108574" y="5443695"/>
            <a:ext cx="990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>
                <a:solidFill>
                  <a:srgbClr val="FF0000"/>
                </a:solidFill>
              </a:rPr>
              <a:t>IR               0.7</a:t>
            </a:r>
          </a:p>
        </p:txBody>
      </p:sp>
      <p:sp>
        <p:nvSpPr>
          <p:cNvPr id="26635" name="Text Box 67"/>
          <p:cNvSpPr txBox="1">
            <a:spLocks noChangeArrowheads="1"/>
          </p:cNvSpPr>
          <p:nvPr/>
        </p:nvSpPr>
        <p:spPr bwMode="auto">
          <a:xfrm>
            <a:off x="2227407" y="1234934"/>
            <a:ext cx="121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/>
              <a:t>3.7</a:t>
            </a:r>
          </a:p>
        </p:txBody>
      </p:sp>
      <p:sp>
        <p:nvSpPr>
          <p:cNvPr id="26636" name="Line 29"/>
          <p:cNvSpPr>
            <a:spLocks noChangeShapeType="1"/>
          </p:cNvSpPr>
          <p:nvPr/>
        </p:nvSpPr>
        <p:spPr bwMode="auto">
          <a:xfrm flipV="1">
            <a:off x="2848552" y="1750872"/>
            <a:ext cx="0" cy="8937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7" name="Line 29"/>
          <p:cNvSpPr>
            <a:spLocks noChangeShapeType="1"/>
          </p:cNvSpPr>
          <p:nvPr/>
        </p:nvSpPr>
        <p:spPr bwMode="auto">
          <a:xfrm flipH="1">
            <a:off x="1801813" y="2473621"/>
            <a:ext cx="166687" cy="4048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Text Box 8"/>
          <p:cNvSpPr txBox="1">
            <a:spLocks noChangeArrowheads="1"/>
          </p:cNvSpPr>
          <p:nvPr/>
        </p:nvSpPr>
        <p:spPr bwMode="auto">
          <a:xfrm>
            <a:off x="5257800" y="13422"/>
            <a:ext cx="26670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/>
              <a:t>Equilibrium Response</a:t>
            </a:r>
            <a:endParaRPr lang="en-US" altLang="en-US" b="1"/>
          </a:p>
        </p:txBody>
      </p:sp>
      <p:sp>
        <p:nvSpPr>
          <p:cNvPr id="26639" name="Text Box 67"/>
          <p:cNvSpPr txBox="1">
            <a:spLocks noChangeArrowheads="1"/>
          </p:cNvSpPr>
          <p:nvPr/>
        </p:nvSpPr>
        <p:spPr bwMode="auto">
          <a:xfrm>
            <a:off x="2227407" y="5266033"/>
            <a:ext cx="121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/>
              <a:t>3.7</a:t>
            </a:r>
          </a:p>
        </p:txBody>
      </p:sp>
      <p:sp>
        <p:nvSpPr>
          <p:cNvPr id="26640" name="Line 29"/>
          <p:cNvSpPr>
            <a:spLocks noChangeShapeType="1"/>
          </p:cNvSpPr>
          <p:nvPr/>
        </p:nvSpPr>
        <p:spPr bwMode="auto">
          <a:xfrm flipV="1">
            <a:off x="2848552" y="4331721"/>
            <a:ext cx="0" cy="8937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Text Box 8"/>
          <p:cNvSpPr txBox="1">
            <a:spLocks noChangeArrowheads="1"/>
          </p:cNvSpPr>
          <p:nvPr/>
        </p:nvSpPr>
        <p:spPr bwMode="auto">
          <a:xfrm>
            <a:off x="1397000" y="2900658"/>
            <a:ext cx="152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/>
              <a:t>Double CO</a:t>
            </a:r>
            <a:r>
              <a:rPr lang="en-US" altLang="en-US" sz="2800" b="1" i="1" baseline="-25000" dirty="0"/>
              <a:t>2</a:t>
            </a:r>
            <a:endParaRPr lang="en-US" altLang="en-US" sz="2800" b="1" dirty="0"/>
          </a:p>
        </p:txBody>
      </p:sp>
      <p:sp>
        <p:nvSpPr>
          <p:cNvPr id="26642" name="Text Box 8"/>
          <p:cNvSpPr txBox="1">
            <a:spLocks noChangeArrowheads="1"/>
          </p:cNvSpPr>
          <p:nvPr/>
        </p:nvSpPr>
        <p:spPr bwMode="auto">
          <a:xfrm>
            <a:off x="2767013" y="3114971"/>
            <a:ext cx="152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/>
              <a:t>=   3.7</a:t>
            </a:r>
            <a:endParaRPr lang="en-US" altLang="en-US" sz="2800" b="1"/>
          </a:p>
        </p:txBody>
      </p:sp>
      <p:sp>
        <p:nvSpPr>
          <p:cNvPr id="26643" name="Line 29"/>
          <p:cNvSpPr>
            <a:spLocks noChangeShapeType="1"/>
          </p:cNvSpPr>
          <p:nvPr/>
        </p:nvSpPr>
        <p:spPr bwMode="auto">
          <a:xfrm flipH="1">
            <a:off x="2452688" y="2473621"/>
            <a:ext cx="168275" cy="4048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4" name="Line 29"/>
          <p:cNvSpPr>
            <a:spLocks noChangeShapeType="1"/>
          </p:cNvSpPr>
          <p:nvPr/>
        </p:nvSpPr>
        <p:spPr bwMode="auto">
          <a:xfrm flipH="1">
            <a:off x="3044825" y="2473621"/>
            <a:ext cx="168275" cy="4048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Line 29"/>
          <p:cNvSpPr>
            <a:spLocks noChangeShapeType="1"/>
          </p:cNvSpPr>
          <p:nvPr/>
        </p:nvSpPr>
        <p:spPr bwMode="auto">
          <a:xfrm flipH="1">
            <a:off x="3638550" y="2473621"/>
            <a:ext cx="168275" cy="4048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6" name="Line 29"/>
          <p:cNvSpPr>
            <a:spLocks noChangeShapeType="1"/>
          </p:cNvSpPr>
          <p:nvPr/>
        </p:nvSpPr>
        <p:spPr bwMode="auto">
          <a:xfrm flipH="1">
            <a:off x="1760538" y="3948408"/>
            <a:ext cx="168275" cy="4048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7" name="Line 29"/>
          <p:cNvSpPr>
            <a:spLocks noChangeShapeType="1"/>
          </p:cNvSpPr>
          <p:nvPr/>
        </p:nvSpPr>
        <p:spPr bwMode="auto">
          <a:xfrm flipH="1">
            <a:off x="2411413" y="3948408"/>
            <a:ext cx="168275" cy="4048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8" name="Line 29"/>
          <p:cNvSpPr>
            <a:spLocks noChangeShapeType="1"/>
          </p:cNvSpPr>
          <p:nvPr/>
        </p:nvSpPr>
        <p:spPr bwMode="auto">
          <a:xfrm flipH="1">
            <a:off x="3003550" y="3948408"/>
            <a:ext cx="168275" cy="4048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9" name="Line 29"/>
          <p:cNvSpPr>
            <a:spLocks noChangeShapeType="1"/>
          </p:cNvSpPr>
          <p:nvPr/>
        </p:nvSpPr>
        <p:spPr bwMode="auto">
          <a:xfrm flipH="1">
            <a:off x="3598863" y="3948408"/>
            <a:ext cx="166687" cy="4048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0" name="Line 29"/>
          <p:cNvSpPr>
            <a:spLocks noChangeShapeType="1"/>
          </p:cNvSpPr>
          <p:nvPr/>
        </p:nvSpPr>
        <p:spPr bwMode="auto">
          <a:xfrm>
            <a:off x="6686550" y="1360347"/>
            <a:ext cx="0" cy="107315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1" name="Text Box 67"/>
          <p:cNvSpPr txBox="1">
            <a:spLocks noChangeArrowheads="1"/>
          </p:cNvSpPr>
          <p:nvPr/>
        </p:nvSpPr>
        <p:spPr bwMode="auto">
          <a:xfrm>
            <a:off x="6076950" y="2433497"/>
            <a:ext cx="12192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rgbClr val="FF00FF"/>
                </a:solidFill>
              </a:rPr>
              <a:t>3.7   IR</a:t>
            </a:r>
          </a:p>
        </p:txBody>
      </p:sp>
      <p:sp>
        <p:nvSpPr>
          <p:cNvPr id="26652" name="Line 29"/>
          <p:cNvSpPr>
            <a:spLocks noChangeShapeType="1"/>
          </p:cNvSpPr>
          <p:nvPr/>
        </p:nvSpPr>
        <p:spPr bwMode="auto">
          <a:xfrm>
            <a:off x="6686550" y="3829346"/>
            <a:ext cx="0" cy="1074737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3" name="Text Box 67"/>
          <p:cNvSpPr txBox="1">
            <a:spLocks noChangeArrowheads="1"/>
          </p:cNvSpPr>
          <p:nvPr/>
        </p:nvSpPr>
        <p:spPr bwMode="auto">
          <a:xfrm>
            <a:off x="6094412" y="4848521"/>
            <a:ext cx="121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rgbClr val="FF00FF"/>
                </a:solidFill>
              </a:rPr>
              <a:t>3.7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3997" y="6477000"/>
            <a:ext cx="18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latin typeface="Calibri"/>
              </a:rPr>
              <a:t>Δ</a:t>
            </a:r>
            <a:r>
              <a:rPr lang="en-US" sz="2000" b="1" dirty="0" smtClean="0">
                <a:latin typeface="Calibri"/>
              </a:rPr>
              <a:t>T = 0.2-0.3°C</a:t>
            </a:r>
            <a:endParaRPr 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333528" y="6477000"/>
            <a:ext cx="88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/>
              </a:rPr>
              <a:t>3% ↑</a:t>
            </a:r>
            <a:endParaRPr lang="en-US" sz="2000" b="1" dirty="0"/>
          </a:p>
        </p:txBody>
      </p:sp>
      <p:sp>
        <p:nvSpPr>
          <p:cNvPr id="35" name="Line 29"/>
          <p:cNvSpPr>
            <a:spLocks noChangeShapeType="1"/>
          </p:cNvSpPr>
          <p:nvPr/>
        </p:nvSpPr>
        <p:spPr bwMode="auto">
          <a:xfrm flipH="1">
            <a:off x="6324600" y="6109132"/>
            <a:ext cx="266700" cy="4048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29"/>
          <p:cNvSpPr>
            <a:spLocks noChangeShapeType="1"/>
          </p:cNvSpPr>
          <p:nvPr/>
        </p:nvSpPr>
        <p:spPr bwMode="auto">
          <a:xfrm flipH="1">
            <a:off x="7735887" y="6127605"/>
            <a:ext cx="0" cy="4048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29"/>
          <p:cNvSpPr>
            <a:spLocks noChangeShapeType="1"/>
          </p:cNvSpPr>
          <p:nvPr/>
        </p:nvSpPr>
        <p:spPr bwMode="auto">
          <a:xfrm>
            <a:off x="5626099" y="6146076"/>
            <a:ext cx="339726" cy="36786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988405" y="444218"/>
            <a:ext cx="0" cy="1052653"/>
          </a:xfrm>
          <a:prstGeom prst="line">
            <a:avLst/>
          </a:prstGeom>
          <a:ln w="57150" cap="rnd">
            <a:solidFill>
              <a:srgbClr val="FFC000"/>
            </a:solidFill>
            <a:headEnd type="oval" w="sm" len="sm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67"/>
          <p:cNvSpPr txBox="1">
            <a:spLocks noChangeArrowheads="1"/>
          </p:cNvSpPr>
          <p:nvPr/>
        </p:nvSpPr>
        <p:spPr bwMode="auto">
          <a:xfrm>
            <a:off x="96982" y="468922"/>
            <a:ext cx="83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FFC000"/>
                </a:solidFill>
              </a:rPr>
              <a:t>342 </a:t>
            </a:r>
            <a:r>
              <a:rPr lang="en-US" altLang="en-US" sz="1600" b="1" i="1" dirty="0" smtClean="0">
                <a:solidFill>
                  <a:srgbClr val="FFC000"/>
                </a:solidFill>
              </a:rPr>
              <a:t>Solar</a:t>
            </a:r>
            <a:endParaRPr lang="en-US" altLang="en-US" sz="1600" b="1" i="1" dirty="0">
              <a:solidFill>
                <a:srgbClr val="FFC00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8305800" y="607369"/>
            <a:ext cx="0" cy="833153"/>
          </a:xfrm>
          <a:prstGeom prst="line">
            <a:avLst/>
          </a:prstGeom>
          <a:ln w="57150" cap="rnd">
            <a:solidFill>
              <a:srgbClr val="FF0000"/>
            </a:solidFill>
            <a:headEnd type="oval" w="sm" len="sm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67"/>
          <p:cNvSpPr txBox="1">
            <a:spLocks noChangeArrowheads="1"/>
          </p:cNvSpPr>
          <p:nvPr/>
        </p:nvSpPr>
        <p:spPr bwMode="auto">
          <a:xfrm>
            <a:off x="7467601" y="1427098"/>
            <a:ext cx="1676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FF0000"/>
                </a:solidFill>
              </a:rPr>
              <a:t>342                   </a:t>
            </a:r>
            <a:r>
              <a:rPr lang="en-US" altLang="en-US" sz="1600" b="1" i="1" dirty="0" smtClean="0">
                <a:solidFill>
                  <a:srgbClr val="FF0000"/>
                </a:solidFill>
              </a:rPr>
              <a:t>IR + Albedo</a:t>
            </a:r>
            <a:endParaRPr lang="en-US" altLang="en-US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8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2"/>
          <p:cNvSpPr>
            <a:spLocks noChangeShapeType="1"/>
          </p:cNvSpPr>
          <p:nvPr/>
        </p:nvSpPr>
        <p:spPr bwMode="auto">
          <a:xfrm>
            <a:off x="304800" y="3276600"/>
            <a:ext cx="655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609600" y="2362200"/>
            <a:ext cx="1295400" cy="9144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895600" y="1447800"/>
            <a:ext cx="1295400" cy="1828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257800" y="533400"/>
            <a:ext cx="1295400" cy="2743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304800" y="5334000"/>
            <a:ext cx="655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609600" y="4572000"/>
            <a:ext cx="1295400" cy="762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2895600" y="5334000"/>
            <a:ext cx="12954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5257800" y="4800600"/>
            <a:ext cx="12954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7239000" y="160020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i="1" smtClean="0">
                <a:solidFill>
                  <a:srgbClr val="000000"/>
                </a:solidFill>
              </a:rPr>
              <a:t>GCMs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7010400" y="4572000"/>
            <a:ext cx="2133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i="1" smtClean="0">
                <a:solidFill>
                  <a:srgbClr val="000000"/>
                </a:solidFill>
              </a:rPr>
              <a:t>Projected Reality</a:t>
            </a: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4953000" y="3352800"/>
            <a:ext cx="198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Net Global Warming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09600" y="3276600"/>
            <a:ext cx="1295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Direct CO</a:t>
            </a:r>
            <a:r>
              <a:rPr lang="en-US" sz="2000" baseline="-25000" smtClean="0">
                <a:solidFill>
                  <a:srgbClr val="000000"/>
                </a:solidFill>
              </a:rPr>
              <a:t>2</a:t>
            </a:r>
            <a:r>
              <a:rPr lang="en-US" sz="2000" smtClean="0">
                <a:solidFill>
                  <a:srgbClr val="000000"/>
                </a:solidFill>
              </a:rPr>
              <a:t> Warming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2514600" y="3276600"/>
            <a:ext cx="2057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Arial" charset="0"/>
              </a:rPr>
              <a:t>∆ Vapor and Cloud Feedback Warming</a:t>
            </a:r>
          </a:p>
        </p:txBody>
      </p:sp>
      <p:sp>
        <p:nvSpPr>
          <p:cNvPr id="41999" name="AutoShape 15"/>
          <p:cNvSpPr>
            <a:spLocks noChangeArrowheads="1"/>
          </p:cNvSpPr>
          <p:nvPr/>
        </p:nvSpPr>
        <p:spPr bwMode="auto">
          <a:xfrm>
            <a:off x="609600" y="2362200"/>
            <a:ext cx="1295400" cy="914400"/>
          </a:xfrm>
          <a:prstGeom prst="cube">
            <a:avLst>
              <a:gd name="adj" fmla="val 25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2000" name="AutoShape 16"/>
          <p:cNvSpPr>
            <a:spLocks noChangeArrowheads="1"/>
          </p:cNvSpPr>
          <p:nvPr/>
        </p:nvSpPr>
        <p:spPr bwMode="auto">
          <a:xfrm>
            <a:off x="2895600" y="1447800"/>
            <a:ext cx="1295400" cy="1828800"/>
          </a:xfrm>
          <a:prstGeom prst="cube">
            <a:avLst>
              <a:gd name="adj" fmla="val 25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2001" name="AutoShape 17"/>
          <p:cNvSpPr>
            <a:spLocks noChangeArrowheads="1"/>
          </p:cNvSpPr>
          <p:nvPr/>
        </p:nvSpPr>
        <p:spPr bwMode="auto">
          <a:xfrm>
            <a:off x="5257800" y="533400"/>
            <a:ext cx="1295400" cy="2743200"/>
          </a:xfrm>
          <a:prstGeom prst="cube">
            <a:avLst>
              <a:gd name="adj" fmla="val 25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2002" name="AutoShape 18"/>
          <p:cNvSpPr>
            <a:spLocks noChangeArrowheads="1"/>
          </p:cNvSpPr>
          <p:nvPr/>
        </p:nvSpPr>
        <p:spPr bwMode="auto">
          <a:xfrm>
            <a:off x="609600" y="4572000"/>
            <a:ext cx="1295400" cy="762000"/>
          </a:xfrm>
          <a:prstGeom prst="cube">
            <a:avLst>
              <a:gd name="adj" fmla="val 25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2003" name="AutoShape 19"/>
          <p:cNvSpPr>
            <a:spLocks noChangeArrowheads="1"/>
          </p:cNvSpPr>
          <p:nvPr/>
        </p:nvSpPr>
        <p:spPr bwMode="auto">
          <a:xfrm>
            <a:off x="2895600" y="5334000"/>
            <a:ext cx="1295400" cy="457200"/>
          </a:xfrm>
          <a:prstGeom prst="cube">
            <a:avLst>
              <a:gd name="adj" fmla="val 25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2004" name="AutoShape 20"/>
          <p:cNvSpPr>
            <a:spLocks noChangeArrowheads="1"/>
          </p:cNvSpPr>
          <p:nvPr/>
        </p:nvSpPr>
        <p:spPr bwMode="auto">
          <a:xfrm>
            <a:off x="5257800" y="4800600"/>
            <a:ext cx="1295400" cy="533400"/>
          </a:xfrm>
          <a:prstGeom prst="cube">
            <a:avLst>
              <a:gd name="adj" fmla="val 25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4876800" y="5410200"/>
            <a:ext cx="198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Net Global Warming</a:t>
            </a: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609600" y="5410200"/>
            <a:ext cx="1295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Direct CO</a:t>
            </a:r>
            <a:r>
              <a:rPr lang="en-US" sz="2000" baseline="-25000" smtClean="0">
                <a:solidFill>
                  <a:srgbClr val="000000"/>
                </a:solidFill>
              </a:rPr>
              <a:t>2</a:t>
            </a:r>
            <a:r>
              <a:rPr lang="en-US" sz="2000" smtClean="0">
                <a:solidFill>
                  <a:srgbClr val="000000"/>
                </a:solidFill>
              </a:rPr>
              <a:t> Warming w/Rainfall</a:t>
            </a: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2514600" y="5867400"/>
            <a:ext cx="2057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Arial" charset="0"/>
              </a:rPr>
              <a:t>∆ Vapor and Cloud Negative Feedback</a:t>
            </a: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762000" y="26670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FF"/>
                </a:solidFill>
                <a:latin typeface="Arial Rounded MT Bold" pitchFamily="34" charset="0"/>
              </a:rPr>
              <a:t>1</a:t>
            </a:r>
            <a:r>
              <a:rPr lang="en-US" sz="2400" baseline="40000" smtClean="0">
                <a:solidFill>
                  <a:srgbClr val="0000FF"/>
                </a:solidFill>
                <a:latin typeface="Arial Rounded MT Bold" pitchFamily="34" charset="0"/>
              </a:rPr>
              <a:t>o</a:t>
            </a:r>
            <a:r>
              <a:rPr lang="en-US" sz="2400" smtClean="0">
                <a:solidFill>
                  <a:srgbClr val="0000FF"/>
                </a:solidFill>
                <a:latin typeface="Arial Rounded MT Bold" pitchFamily="34" charset="0"/>
              </a:rPr>
              <a:t>C</a:t>
            </a:r>
          </a:p>
        </p:txBody>
      </p:sp>
      <p:sp>
        <p:nvSpPr>
          <p:cNvPr id="42009" name="Text Box 25"/>
          <p:cNvSpPr txBox="1">
            <a:spLocks noChangeArrowheads="1"/>
          </p:cNvSpPr>
          <p:nvPr/>
        </p:nvSpPr>
        <p:spPr bwMode="auto">
          <a:xfrm>
            <a:off x="2971800" y="23622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8000"/>
                </a:solidFill>
                <a:latin typeface="Arial Rounded MT Bold" pitchFamily="34" charset="0"/>
              </a:rPr>
              <a:t>2</a:t>
            </a:r>
            <a:r>
              <a:rPr lang="en-US" sz="2400" baseline="40000" smtClean="0">
                <a:solidFill>
                  <a:srgbClr val="008000"/>
                </a:solidFill>
                <a:latin typeface="Arial Rounded MT Bold" pitchFamily="34" charset="0"/>
              </a:rPr>
              <a:t>o</a:t>
            </a:r>
            <a:r>
              <a:rPr lang="en-US" sz="2400" smtClean="0">
                <a:solidFill>
                  <a:srgbClr val="008000"/>
                </a:solidFill>
                <a:latin typeface="Arial Rounded MT Bold" pitchFamily="34" charset="0"/>
              </a:rPr>
              <a:t>C</a:t>
            </a:r>
          </a:p>
        </p:txBody>
      </p:sp>
      <p:sp>
        <p:nvSpPr>
          <p:cNvPr id="42010" name="Text Box 26"/>
          <p:cNvSpPr txBox="1">
            <a:spLocks noChangeArrowheads="1"/>
          </p:cNvSpPr>
          <p:nvPr/>
        </p:nvSpPr>
        <p:spPr bwMode="auto">
          <a:xfrm>
            <a:off x="5334000" y="18288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Rounded MT Bold" pitchFamily="34" charset="0"/>
              </a:rPr>
              <a:t>3</a:t>
            </a:r>
            <a:r>
              <a:rPr lang="en-US" sz="2400" baseline="40000" smtClean="0">
                <a:solidFill>
                  <a:srgbClr val="FF0000"/>
                </a:solidFill>
                <a:latin typeface="Arial Rounded MT Bold" pitchFamily="34" charset="0"/>
              </a:rPr>
              <a:t>o</a:t>
            </a:r>
            <a:r>
              <a:rPr lang="en-US" sz="2400" smtClean="0">
                <a:solidFill>
                  <a:srgbClr val="FF0000"/>
                </a:solidFill>
                <a:latin typeface="Arial Rounded MT Bold" pitchFamily="34" charset="0"/>
              </a:rPr>
              <a:t>C</a:t>
            </a:r>
          </a:p>
        </p:txBody>
      </p:sp>
      <p:sp>
        <p:nvSpPr>
          <p:cNvPr id="42011" name="Text Box 27"/>
          <p:cNvSpPr txBox="1">
            <a:spLocks noChangeArrowheads="1"/>
          </p:cNvSpPr>
          <p:nvPr/>
        </p:nvSpPr>
        <p:spPr bwMode="auto">
          <a:xfrm>
            <a:off x="609600" y="48006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FF"/>
                </a:solidFill>
                <a:latin typeface="Arial Rounded MT Bold" pitchFamily="34" charset="0"/>
              </a:rPr>
              <a:t>0.5</a:t>
            </a:r>
            <a:r>
              <a:rPr lang="en-US" sz="2400" baseline="40000" smtClean="0">
                <a:solidFill>
                  <a:srgbClr val="0000FF"/>
                </a:solidFill>
                <a:latin typeface="Arial Rounded MT Bold" pitchFamily="34" charset="0"/>
              </a:rPr>
              <a:t>o</a:t>
            </a:r>
            <a:r>
              <a:rPr lang="en-US" sz="2400" smtClean="0">
                <a:solidFill>
                  <a:srgbClr val="0000FF"/>
                </a:solidFill>
                <a:latin typeface="Arial Rounded MT Bold" pitchFamily="34" charset="0"/>
              </a:rPr>
              <a:t>C</a:t>
            </a:r>
          </a:p>
        </p:txBody>
      </p:sp>
      <p:sp>
        <p:nvSpPr>
          <p:cNvPr id="42012" name="Text Box 28"/>
          <p:cNvSpPr txBox="1">
            <a:spLocks noChangeArrowheads="1"/>
          </p:cNvSpPr>
          <p:nvPr/>
        </p:nvSpPr>
        <p:spPr bwMode="auto">
          <a:xfrm>
            <a:off x="2895600" y="54102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8000"/>
                </a:solidFill>
                <a:latin typeface="Arial Rounded MT Bold" pitchFamily="34" charset="0"/>
              </a:rPr>
              <a:t>-0.2</a:t>
            </a:r>
            <a:r>
              <a:rPr lang="en-US" sz="2000" baseline="40000" smtClean="0">
                <a:solidFill>
                  <a:srgbClr val="008000"/>
                </a:solidFill>
                <a:latin typeface="Arial Rounded MT Bold" pitchFamily="34" charset="0"/>
              </a:rPr>
              <a:t>o</a:t>
            </a:r>
            <a:r>
              <a:rPr lang="en-US" sz="2000" smtClean="0">
                <a:solidFill>
                  <a:srgbClr val="008000"/>
                </a:solidFill>
                <a:latin typeface="Arial Rounded MT Bold" pitchFamily="34" charset="0"/>
              </a:rPr>
              <a:t>C</a:t>
            </a:r>
          </a:p>
        </p:txBody>
      </p:sp>
      <p:sp>
        <p:nvSpPr>
          <p:cNvPr id="42013" name="Text Box 29"/>
          <p:cNvSpPr txBox="1">
            <a:spLocks noChangeArrowheads="1"/>
          </p:cNvSpPr>
          <p:nvPr/>
        </p:nvSpPr>
        <p:spPr bwMode="auto">
          <a:xfrm>
            <a:off x="5257800" y="49530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latin typeface="Arial Rounded MT Bold" pitchFamily="34" charset="0"/>
              </a:rPr>
              <a:t>0.3</a:t>
            </a:r>
            <a:r>
              <a:rPr lang="en-US" sz="2000" baseline="40000" smtClean="0">
                <a:solidFill>
                  <a:srgbClr val="FF0000"/>
                </a:solidFill>
                <a:latin typeface="Arial Rounded MT Bold" pitchFamily="34" charset="0"/>
              </a:rPr>
              <a:t>o</a:t>
            </a:r>
            <a:r>
              <a:rPr lang="en-US" sz="2000" smtClean="0">
                <a:solidFill>
                  <a:srgbClr val="FF0000"/>
                </a:solidFill>
                <a:latin typeface="Arial Rounded MT Bold" pitchFamily="34" charset="0"/>
              </a:rPr>
              <a:t>C</a:t>
            </a:r>
          </a:p>
        </p:txBody>
      </p:sp>
      <p:sp>
        <p:nvSpPr>
          <p:cNvPr id="42014" name="Text Box 30"/>
          <p:cNvSpPr txBox="1">
            <a:spLocks noChangeArrowheads="1"/>
          </p:cNvSpPr>
          <p:nvPr/>
        </p:nvSpPr>
        <p:spPr bwMode="auto">
          <a:xfrm>
            <a:off x="228600" y="76200"/>
            <a:ext cx="373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i="1" dirty="0" smtClean="0">
                <a:solidFill>
                  <a:srgbClr val="000000"/>
                </a:solidFill>
              </a:rPr>
              <a:t>DOUBLING CO</a:t>
            </a:r>
            <a:r>
              <a:rPr lang="en-US" sz="3600" b="1" i="1" baseline="-24000" dirty="0" smtClean="0">
                <a:solidFill>
                  <a:srgbClr val="000000"/>
                </a:solidFill>
              </a:rPr>
              <a:t>2 </a:t>
            </a:r>
            <a:r>
              <a:rPr lang="en-US" sz="3600" b="1" i="1" dirty="0" smtClean="0">
                <a:solidFill>
                  <a:srgbClr val="000000"/>
                </a:solidFill>
              </a:rPr>
              <a:t>SURFACE VALUES</a:t>
            </a:r>
            <a:endParaRPr lang="en-US" sz="3600" b="1" i="1" baseline="-24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533400" y="381000"/>
            <a:ext cx="8077200" cy="3124200"/>
          </a:xfrm>
          <a:prstGeom prst="rect">
            <a:avLst/>
          </a:prstGeom>
          <a:gradFill>
            <a:gsLst>
              <a:gs pos="3750">
                <a:srgbClr val="C7AC4C"/>
              </a:gs>
              <a:gs pos="17000">
                <a:srgbClr val="C7AC4C"/>
              </a:gs>
              <a:gs pos="62000">
                <a:srgbClr val="E6DCAC"/>
              </a:gs>
            </a:gsLst>
            <a:lin ang="5400000" scaled="0"/>
          </a:gra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131" name="WordArt 3"/>
          <p:cNvSpPr>
            <a:spLocks noChangeArrowheads="1" noChangeShapeType="1" noTextEdit="1"/>
          </p:cNvSpPr>
          <p:nvPr/>
        </p:nvSpPr>
        <p:spPr bwMode="auto">
          <a:xfrm>
            <a:off x="685800" y="533401"/>
            <a:ext cx="77724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47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MAIN DRIVER OF</a:t>
            </a:r>
          </a:p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RECENT CENTURIES </a:t>
            </a:r>
          </a:p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OF CLIMATE CHANGE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  <a:latin typeface="Arial Black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876299" y="3666330"/>
            <a:ext cx="7391401" cy="3046988"/>
          </a:xfrm>
          <a:prstGeom prst="rect">
            <a:avLst/>
          </a:prstGeom>
          <a:gradFill>
            <a:gsLst>
              <a:gs pos="0">
                <a:srgbClr val="DDEBCF"/>
              </a:gs>
              <a:gs pos="98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dirty="0" smtClean="0">
                <a:latin typeface="Arial Rounded MT Bold" panose="020F0704030504030204" pitchFamily="34" charset="0"/>
              </a:rPr>
              <a:t>DEEP OCEAN CIRCULATION CHANGES FROM SALINITY VARIATIONS</a:t>
            </a:r>
            <a:endParaRPr lang="en-US" sz="4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533400"/>
            <a:ext cx="6096000" cy="2514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625" y="1640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S. Pole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34100" y="164068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N. Pole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524000" y="542924"/>
            <a:ext cx="3731966" cy="447675"/>
          </a:xfrm>
          <a:custGeom>
            <a:avLst/>
            <a:gdLst>
              <a:gd name="connsiteX0" fmla="*/ 0 w 3248025"/>
              <a:gd name="connsiteY0" fmla="*/ 0 h 328856"/>
              <a:gd name="connsiteX1" fmla="*/ 228600 w 3248025"/>
              <a:gd name="connsiteY1" fmla="*/ 266700 h 328856"/>
              <a:gd name="connsiteX2" fmla="*/ 1047750 w 3248025"/>
              <a:gd name="connsiteY2" fmla="*/ 304800 h 328856"/>
              <a:gd name="connsiteX3" fmla="*/ 2771775 w 3248025"/>
              <a:gd name="connsiteY3" fmla="*/ 304800 h 328856"/>
              <a:gd name="connsiteX4" fmla="*/ 3248025 w 3248025"/>
              <a:gd name="connsiteY4" fmla="*/ 0 h 32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025" h="328856">
                <a:moveTo>
                  <a:pt x="0" y="0"/>
                </a:moveTo>
                <a:cubicBezTo>
                  <a:pt x="26987" y="107950"/>
                  <a:pt x="53975" y="215900"/>
                  <a:pt x="228600" y="266700"/>
                </a:cubicBezTo>
                <a:cubicBezTo>
                  <a:pt x="403225" y="317500"/>
                  <a:pt x="623888" y="298450"/>
                  <a:pt x="1047750" y="304800"/>
                </a:cubicBezTo>
                <a:cubicBezTo>
                  <a:pt x="1471612" y="311150"/>
                  <a:pt x="2405063" y="355600"/>
                  <a:pt x="2771775" y="304800"/>
                </a:cubicBezTo>
                <a:cubicBezTo>
                  <a:pt x="3138488" y="254000"/>
                  <a:pt x="3193256" y="127000"/>
                  <a:pt x="3248025" y="0"/>
                </a:cubicBezTo>
              </a:path>
            </a:pathLst>
          </a:custGeom>
          <a:solidFill>
            <a:srgbClr val="FF000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90550" y="628650"/>
            <a:ext cx="2600334" cy="1935768"/>
          </a:xfrm>
          <a:custGeom>
            <a:avLst/>
            <a:gdLst>
              <a:gd name="connsiteX0" fmla="*/ 0 w 2600334"/>
              <a:gd name="connsiteY0" fmla="*/ 0 h 1935768"/>
              <a:gd name="connsiteX1" fmla="*/ 219075 w 2600334"/>
              <a:gd name="connsiteY1" fmla="*/ 666750 h 1935768"/>
              <a:gd name="connsiteX2" fmla="*/ 800100 w 2600334"/>
              <a:gd name="connsiteY2" fmla="*/ 1714500 h 1935768"/>
              <a:gd name="connsiteX3" fmla="*/ 2105025 w 2600334"/>
              <a:gd name="connsiteY3" fmla="*/ 1933575 h 1935768"/>
              <a:gd name="connsiteX4" fmla="*/ 2600325 w 2600334"/>
              <a:gd name="connsiteY4" fmla="*/ 1771650 h 1935768"/>
              <a:gd name="connsiteX5" fmla="*/ 2095500 w 2600334"/>
              <a:gd name="connsiteY5" fmla="*/ 1000125 h 1935768"/>
              <a:gd name="connsiteX6" fmla="*/ 1485900 w 2600334"/>
              <a:gd name="connsiteY6" fmla="*/ 9525 h 193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0334" h="1935768">
                <a:moveTo>
                  <a:pt x="0" y="0"/>
                </a:moveTo>
                <a:cubicBezTo>
                  <a:pt x="42862" y="190500"/>
                  <a:pt x="85725" y="381000"/>
                  <a:pt x="219075" y="666750"/>
                </a:cubicBezTo>
                <a:cubicBezTo>
                  <a:pt x="352425" y="952500"/>
                  <a:pt x="485775" y="1503363"/>
                  <a:pt x="800100" y="1714500"/>
                </a:cubicBezTo>
                <a:cubicBezTo>
                  <a:pt x="1114425" y="1925637"/>
                  <a:pt x="1804988" y="1924050"/>
                  <a:pt x="2105025" y="1933575"/>
                </a:cubicBezTo>
                <a:cubicBezTo>
                  <a:pt x="2405062" y="1943100"/>
                  <a:pt x="2601913" y="1927225"/>
                  <a:pt x="2600325" y="1771650"/>
                </a:cubicBezTo>
                <a:cubicBezTo>
                  <a:pt x="2598738" y="1616075"/>
                  <a:pt x="2281238" y="1293813"/>
                  <a:pt x="2095500" y="1000125"/>
                </a:cubicBezTo>
                <a:cubicBezTo>
                  <a:pt x="1909763" y="706438"/>
                  <a:pt x="1697831" y="357981"/>
                  <a:pt x="1485900" y="9525"/>
                </a:cubicBezTo>
              </a:path>
            </a:pathLst>
          </a:custGeom>
          <a:noFill/>
          <a:ln w="88900"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676525" y="520751"/>
            <a:ext cx="3429000" cy="1867845"/>
          </a:xfrm>
          <a:custGeom>
            <a:avLst/>
            <a:gdLst>
              <a:gd name="connsiteX0" fmla="*/ 3429000 w 3429000"/>
              <a:gd name="connsiteY0" fmla="*/ 0 h 1791645"/>
              <a:gd name="connsiteX1" fmla="*/ 3276600 w 3429000"/>
              <a:gd name="connsiteY1" fmla="*/ 1276350 h 1791645"/>
              <a:gd name="connsiteX2" fmla="*/ 2543175 w 3429000"/>
              <a:gd name="connsiteY2" fmla="*/ 1724025 h 1791645"/>
              <a:gd name="connsiteX3" fmla="*/ 1304925 w 3429000"/>
              <a:gd name="connsiteY3" fmla="*/ 1714500 h 1791645"/>
              <a:gd name="connsiteX4" fmla="*/ 552450 w 3429000"/>
              <a:gd name="connsiteY4" fmla="*/ 1009650 h 1791645"/>
              <a:gd name="connsiteX5" fmla="*/ 0 w 3429000"/>
              <a:gd name="connsiteY5" fmla="*/ 152400 h 179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00" h="1791645">
                <a:moveTo>
                  <a:pt x="3429000" y="0"/>
                </a:moveTo>
                <a:cubicBezTo>
                  <a:pt x="3426619" y="494506"/>
                  <a:pt x="3424238" y="989012"/>
                  <a:pt x="3276600" y="1276350"/>
                </a:cubicBezTo>
                <a:cubicBezTo>
                  <a:pt x="3128962" y="1563688"/>
                  <a:pt x="2871787" y="1651000"/>
                  <a:pt x="2543175" y="1724025"/>
                </a:cubicBezTo>
                <a:cubicBezTo>
                  <a:pt x="2214563" y="1797050"/>
                  <a:pt x="1636712" y="1833562"/>
                  <a:pt x="1304925" y="1714500"/>
                </a:cubicBezTo>
                <a:cubicBezTo>
                  <a:pt x="973138" y="1595438"/>
                  <a:pt x="769937" y="1270000"/>
                  <a:pt x="552450" y="1009650"/>
                </a:cubicBezTo>
                <a:cubicBezTo>
                  <a:pt x="334963" y="749300"/>
                  <a:pt x="167481" y="450850"/>
                  <a:pt x="0" y="152400"/>
                </a:cubicBezTo>
              </a:path>
            </a:pathLst>
          </a:custGeom>
          <a:noFill/>
          <a:ln w="88900"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276600" y="552450"/>
            <a:ext cx="2365869" cy="1333048"/>
          </a:xfrm>
          <a:custGeom>
            <a:avLst/>
            <a:gdLst>
              <a:gd name="connsiteX0" fmla="*/ 2324100 w 2365869"/>
              <a:gd name="connsiteY0" fmla="*/ 0 h 1333048"/>
              <a:gd name="connsiteX1" fmla="*/ 2219325 w 2365869"/>
              <a:gd name="connsiteY1" fmla="*/ 1047750 h 1333048"/>
              <a:gd name="connsiteX2" fmla="*/ 1123950 w 2365869"/>
              <a:gd name="connsiteY2" fmla="*/ 1276350 h 1333048"/>
              <a:gd name="connsiteX3" fmla="*/ 0 w 2365869"/>
              <a:gd name="connsiteY3" fmla="*/ 161925 h 133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869" h="1333048">
                <a:moveTo>
                  <a:pt x="2324100" y="0"/>
                </a:moveTo>
                <a:cubicBezTo>
                  <a:pt x="2371725" y="417512"/>
                  <a:pt x="2419350" y="835025"/>
                  <a:pt x="2219325" y="1047750"/>
                </a:cubicBezTo>
                <a:cubicBezTo>
                  <a:pt x="2019300" y="1260475"/>
                  <a:pt x="1493837" y="1423987"/>
                  <a:pt x="1123950" y="1276350"/>
                </a:cubicBezTo>
                <a:cubicBezTo>
                  <a:pt x="754063" y="1128713"/>
                  <a:pt x="377031" y="645319"/>
                  <a:pt x="0" y="161925"/>
                </a:cubicBezTo>
              </a:path>
            </a:pathLst>
          </a:custGeom>
          <a:noFill/>
          <a:ln w="88900"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84478" y="959703"/>
            <a:ext cx="1556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Ocean Mean </a:t>
            </a:r>
            <a:r>
              <a:rPr lang="en-US" sz="2800" dirty="0" smtClean="0"/>
              <a:t>+3</a:t>
            </a:r>
            <a:r>
              <a:rPr lang="en-US" sz="2800" baseline="30000" dirty="0" smtClean="0"/>
              <a:t>o</a:t>
            </a:r>
            <a:r>
              <a:rPr lang="en-US" sz="2800" dirty="0" smtClean="0"/>
              <a:t>C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553200" y="932751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Rounded MT Bold" panose="020F0704030504030204" pitchFamily="34" charset="0"/>
              </a:rPr>
              <a:t>CURRENT Poles and Ocean Cold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4541" y="2653977"/>
            <a:ext cx="90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mixing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79667" y="2516942"/>
            <a:ext cx="90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mixing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200" y="3880884"/>
            <a:ext cx="6096000" cy="2514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7625" y="351155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S. Pole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134100" y="3511552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N. Pole</a:t>
            </a:r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 rot="660617">
            <a:off x="543098" y="4097335"/>
            <a:ext cx="2625303" cy="1864876"/>
          </a:xfrm>
          <a:custGeom>
            <a:avLst/>
            <a:gdLst>
              <a:gd name="connsiteX0" fmla="*/ 2324100 w 2365869"/>
              <a:gd name="connsiteY0" fmla="*/ 0 h 1333048"/>
              <a:gd name="connsiteX1" fmla="*/ 2219325 w 2365869"/>
              <a:gd name="connsiteY1" fmla="*/ 1047750 h 1333048"/>
              <a:gd name="connsiteX2" fmla="*/ 1123950 w 2365869"/>
              <a:gd name="connsiteY2" fmla="*/ 1276350 h 1333048"/>
              <a:gd name="connsiteX3" fmla="*/ 0 w 2365869"/>
              <a:gd name="connsiteY3" fmla="*/ 161925 h 133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869" h="1333048">
                <a:moveTo>
                  <a:pt x="2324100" y="0"/>
                </a:moveTo>
                <a:cubicBezTo>
                  <a:pt x="2371725" y="417512"/>
                  <a:pt x="2419350" y="835025"/>
                  <a:pt x="2219325" y="1047750"/>
                </a:cubicBezTo>
                <a:cubicBezTo>
                  <a:pt x="2019300" y="1260475"/>
                  <a:pt x="1493837" y="1423987"/>
                  <a:pt x="1123950" y="1276350"/>
                </a:cubicBezTo>
                <a:cubicBezTo>
                  <a:pt x="754063" y="1128713"/>
                  <a:pt x="377031" y="645319"/>
                  <a:pt x="0" y="161925"/>
                </a:cubicBezTo>
              </a:path>
            </a:pathLst>
          </a:custGeom>
          <a:noFill/>
          <a:ln w="88900"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430174" y="4331312"/>
            <a:ext cx="2776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Rounded MT Bold" panose="020F0704030504030204" pitchFamily="34" charset="0"/>
              </a:rPr>
              <a:t>CRETACEOUS PERIOD Poles and Ocean Warm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1984" y="6047970"/>
            <a:ext cx="90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mixing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 rot="530035">
            <a:off x="1319081" y="4188005"/>
            <a:ext cx="1402131" cy="1409100"/>
          </a:xfrm>
          <a:custGeom>
            <a:avLst/>
            <a:gdLst>
              <a:gd name="connsiteX0" fmla="*/ 2324100 w 2365869"/>
              <a:gd name="connsiteY0" fmla="*/ 0 h 1333048"/>
              <a:gd name="connsiteX1" fmla="*/ 2219325 w 2365869"/>
              <a:gd name="connsiteY1" fmla="*/ 1047750 h 1333048"/>
              <a:gd name="connsiteX2" fmla="*/ 1123950 w 2365869"/>
              <a:gd name="connsiteY2" fmla="*/ 1276350 h 1333048"/>
              <a:gd name="connsiteX3" fmla="*/ 0 w 2365869"/>
              <a:gd name="connsiteY3" fmla="*/ 161925 h 133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869" h="1333048">
                <a:moveTo>
                  <a:pt x="2324100" y="0"/>
                </a:moveTo>
                <a:cubicBezTo>
                  <a:pt x="2371725" y="417512"/>
                  <a:pt x="2419350" y="835025"/>
                  <a:pt x="2219325" y="1047750"/>
                </a:cubicBezTo>
                <a:cubicBezTo>
                  <a:pt x="2019300" y="1260475"/>
                  <a:pt x="1493837" y="1423987"/>
                  <a:pt x="1123950" y="1276350"/>
                </a:cubicBezTo>
                <a:cubicBezTo>
                  <a:pt x="754063" y="1128713"/>
                  <a:pt x="377031" y="645319"/>
                  <a:pt x="0" y="161925"/>
                </a:cubicBezTo>
              </a:path>
            </a:pathLst>
          </a:custGeom>
          <a:noFill/>
          <a:ln w="88900"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 rot="21152426" flipH="1">
            <a:off x="3756708" y="4166327"/>
            <a:ext cx="2468620" cy="1833923"/>
          </a:xfrm>
          <a:custGeom>
            <a:avLst/>
            <a:gdLst>
              <a:gd name="connsiteX0" fmla="*/ 2324100 w 2365869"/>
              <a:gd name="connsiteY0" fmla="*/ 0 h 1333048"/>
              <a:gd name="connsiteX1" fmla="*/ 2219325 w 2365869"/>
              <a:gd name="connsiteY1" fmla="*/ 1047750 h 1333048"/>
              <a:gd name="connsiteX2" fmla="*/ 1123950 w 2365869"/>
              <a:gd name="connsiteY2" fmla="*/ 1276350 h 1333048"/>
              <a:gd name="connsiteX3" fmla="*/ 0 w 2365869"/>
              <a:gd name="connsiteY3" fmla="*/ 161925 h 133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869" h="1333048">
                <a:moveTo>
                  <a:pt x="2324100" y="0"/>
                </a:moveTo>
                <a:cubicBezTo>
                  <a:pt x="2371725" y="417512"/>
                  <a:pt x="2419350" y="835025"/>
                  <a:pt x="2219325" y="1047750"/>
                </a:cubicBezTo>
                <a:cubicBezTo>
                  <a:pt x="2019300" y="1260475"/>
                  <a:pt x="1493837" y="1423987"/>
                  <a:pt x="1123950" y="1276350"/>
                </a:cubicBezTo>
                <a:cubicBezTo>
                  <a:pt x="754063" y="1128713"/>
                  <a:pt x="377031" y="645319"/>
                  <a:pt x="0" y="161925"/>
                </a:cubicBezTo>
              </a:path>
            </a:pathLst>
          </a:custGeom>
          <a:noFill/>
          <a:ln w="88900"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 rot="21097148" flipH="1">
            <a:off x="4179521" y="4224249"/>
            <a:ext cx="1492842" cy="1395517"/>
          </a:xfrm>
          <a:custGeom>
            <a:avLst/>
            <a:gdLst>
              <a:gd name="connsiteX0" fmla="*/ 2324100 w 2365869"/>
              <a:gd name="connsiteY0" fmla="*/ 0 h 1333048"/>
              <a:gd name="connsiteX1" fmla="*/ 2219325 w 2365869"/>
              <a:gd name="connsiteY1" fmla="*/ 1047750 h 1333048"/>
              <a:gd name="connsiteX2" fmla="*/ 1123950 w 2365869"/>
              <a:gd name="connsiteY2" fmla="*/ 1276350 h 1333048"/>
              <a:gd name="connsiteX3" fmla="*/ 0 w 2365869"/>
              <a:gd name="connsiteY3" fmla="*/ 161925 h 133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869" h="1333048">
                <a:moveTo>
                  <a:pt x="2324100" y="0"/>
                </a:moveTo>
                <a:cubicBezTo>
                  <a:pt x="2371725" y="417512"/>
                  <a:pt x="2419350" y="835025"/>
                  <a:pt x="2219325" y="1047750"/>
                </a:cubicBezTo>
                <a:cubicBezTo>
                  <a:pt x="2019300" y="1260475"/>
                  <a:pt x="1493837" y="1423987"/>
                  <a:pt x="1123950" y="1276350"/>
                </a:cubicBezTo>
                <a:cubicBezTo>
                  <a:pt x="754063" y="1128713"/>
                  <a:pt x="377031" y="645319"/>
                  <a:pt x="0" y="161925"/>
                </a:cubicBezTo>
              </a:path>
            </a:pathLst>
          </a:custGeom>
          <a:noFill/>
          <a:ln w="88900"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836750" y="6047970"/>
            <a:ext cx="90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mixing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209675" y="2038350"/>
            <a:ext cx="1984618" cy="539953"/>
          </a:xfrm>
          <a:custGeom>
            <a:avLst/>
            <a:gdLst>
              <a:gd name="connsiteX0" fmla="*/ 0 w 1984618"/>
              <a:gd name="connsiteY0" fmla="*/ 123825 h 539953"/>
              <a:gd name="connsiteX1" fmla="*/ 314325 w 1984618"/>
              <a:gd name="connsiteY1" fmla="*/ 390525 h 539953"/>
              <a:gd name="connsiteX2" fmla="*/ 1123950 w 1984618"/>
              <a:gd name="connsiteY2" fmla="*/ 523875 h 539953"/>
              <a:gd name="connsiteX3" fmla="*/ 1743075 w 1984618"/>
              <a:gd name="connsiteY3" fmla="*/ 523875 h 539953"/>
              <a:gd name="connsiteX4" fmla="*/ 1981200 w 1984618"/>
              <a:gd name="connsiteY4" fmla="*/ 400050 h 539953"/>
              <a:gd name="connsiteX5" fmla="*/ 1876425 w 1984618"/>
              <a:gd name="connsiteY5" fmla="*/ 114300 h 539953"/>
              <a:gd name="connsiteX6" fmla="*/ 1771650 w 1984618"/>
              <a:gd name="connsiteY6" fmla="*/ 0 h 53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4618" h="539953">
                <a:moveTo>
                  <a:pt x="0" y="123825"/>
                </a:moveTo>
                <a:cubicBezTo>
                  <a:pt x="63500" y="223837"/>
                  <a:pt x="127000" y="323850"/>
                  <a:pt x="314325" y="390525"/>
                </a:cubicBezTo>
                <a:cubicBezTo>
                  <a:pt x="501650" y="457200"/>
                  <a:pt x="885825" y="501650"/>
                  <a:pt x="1123950" y="523875"/>
                </a:cubicBezTo>
                <a:cubicBezTo>
                  <a:pt x="1362075" y="546100"/>
                  <a:pt x="1600200" y="544512"/>
                  <a:pt x="1743075" y="523875"/>
                </a:cubicBezTo>
                <a:cubicBezTo>
                  <a:pt x="1885950" y="503238"/>
                  <a:pt x="1958975" y="468312"/>
                  <a:pt x="1981200" y="400050"/>
                </a:cubicBezTo>
                <a:cubicBezTo>
                  <a:pt x="2003425" y="331788"/>
                  <a:pt x="1911350" y="180975"/>
                  <a:pt x="1876425" y="114300"/>
                </a:cubicBezTo>
                <a:cubicBezTo>
                  <a:pt x="1841500" y="47625"/>
                  <a:pt x="1806575" y="23812"/>
                  <a:pt x="17716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1000125" y="1809750"/>
            <a:ext cx="2315600" cy="885831"/>
          </a:xfrm>
          <a:custGeom>
            <a:avLst/>
            <a:gdLst>
              <a:gd name="connsiteX0" fmla="*/ 0 w 2315600"/>
              <a:gd name="connsiteY0" fmla="*/ 238125 h 885831"/>
              <a:gd name="connsiteX1" fmla="*/ 238125 w 2315600"/>
              <a:gd name="connsiteY1" fmla="*/ 190500 h 885831"/>
              <a:gd name="connsiteX2" fmla="*/ 161925 w 2315600"/>
              <a:gd name="connsiteY2" fmla="*/ 514350 h 885831"/>
              <a:gd name="connsiteX3" fmla="*/ 457200 w 2315600"/>
              <a:gd name="connsiteY3" fmla="*/ 390525 h 885831"/>
              <a:gd name="connsiteX4" fmla="*/ 438150 w 2315600"/>
              <a:gd name="connsiteY4" fmla="*/ 676275 h 885831"/>
              <a:gd name="connsiteX5" fmla="*/ 685800 w 2315600"/>
              <a:gd name="connsiteY5" fmla="*/ 523875 h 885831"/>
              <a:gd name="connsiteX6" fmla="*/ 714375 w 2315600"/>
              <a:gd name="connsiteY6" fmla="*/ 781050 h 885831"/>
              <a:gd name="connsiteX7" fmla="*/ 904875 w 2315600"/>
              <a:gd name="connsiteY7" fmla="*/ 561975 h 885831"/>
              <a:gd name="connsiteX8" fmla="*/ 1057275 w 2315600"/>
              <a:gd name="connsiteY8" fmla="*/ 847725 h 885831"/>
              <a:gd name="connsiteX9" fmla="*/ 1162050 w 2315600"/>
              <a:gd name="connsiteY9" fmla="*/ 590550 h 885831"/>
              <a:gd name="connsiteX10" fmla="*/ 1343025 w 2315600"/>
              <a:gd name="connsiteY10" fmla="*/ 876300 h 885831"/>
              <a:gd name="connsiteX11" fmla="*/ 1428750 w 2315600"/>
              <a:gd name="connsiteY11" fmla="*/ 609600 h 885831"/>
              <a:gd name="connsiteX12" fmla="*/ 1638300 w 2315600"/>
              <a:gd name="connsiteY12" fmla="*/ 847725 h 885831"/>
              <a:gd name="connsiteX13" fmla="*/ 1685925 w 2315600"/>
              <a:gd name="connsiteY13" fmla="*/ 590550 h 885831"/>
              <a:gd name="connsiteX14" fmla="*/ 1895475 w 2315600"/>
              <a:gd name="connsiteY14" fmla="*/ 885825 h 885831"/>
              <a:gd name="connsiteX15" fmla="*/ 1895475 w 2315600"/>
              <a:gd name="connsiteY15" fmla="*/ 581025 h 885831"/>
              <a:gd name="connsiteX16" fmla="*/ 2171700 w 2315600"/>
              <a:gd name="connsiteY16" fmla="*/ 790575 h 885831"/>
              <a:gd name="connsiteX17" fmla="*/ 2057400 w 2315600"/>
              <a:gd name="connsiteY17" fmla="*/ 533400 h 885831"/>
              <a:gd name="connsiteX18" fmla="*/ 2314575 w 2315600"/>
              <a:gd name="connsiteY18" fmla="*/ 495300 h 885831"/>
              <a:gd name="connsiteX19" fmla="*/ 1943100 w 2315600"/>
              <a:gd name="connsiteY19" fmla="*/ 390525 h 885831"/>
              <a:gd name="connsiteX20" fmla="*/ 2152650 w 2315600"/>
              <a:gd name="connsiteY20" fmla="*/ 247650 h 885831"/>
              <a:gd name="connsiteX21" fmla="*/ 1838325 w 2315600"/>
              <a:gd name="connsiteY21" fmla="*/ 190500 h 885831"/>
              <a:gd name="connsiteX22" fmla="*/ 1952625 w 2315600"/>
              <a:gd name="connsiteY22" fmla="*/ 0 h 88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15600" h="885831">
                <a:moveTo>
                  <a:pt x="0" y="238125"/>
                </a:moveTo>
                <a:cubicBezTo>
                  <a:pt x="105568" y="191293"/>
                  <a:pt x="211137" y="144462"/>
                  <a:pt x="238125" y="190500"/>
                </a:cubicBezTo>
                <a:cubicBezTo>
                  <a:pt x="265113" y="236538"/>
                  <a:pt x="125413" y="481013"/>
                  <a:pt x="161925" y="514350"/>
                </a:cubicBezTo>
                <a:cubicBezTo>
                  <a:pt x="198438" y="547688"/>
                  <a:pt x="411162" y="363537"/>
                  <a:pt x="457200" y="390525"/>
                </a:cubicBezTo>
                <a:cubicBezTo>
                  <a:pt x="503238" y="417513"/>
                  <a:pt x="400050" y="654050"/>
                  <a:pt x="438150" y="676275"/>
                </a:cubicBezTo>
                <a:cubicBezTo>
                  <a:pt x="476250" y="698500"/>
                  <a:pt x="639763" y="506413"/>
                  <a:pt x="685800" y="523875"/>
                </a:cubicBezTo>
                <a:cubicBezTo>
                  <a:pt x="731837" y="541337"/>
                  <a:pt x="677863" y="774700"/>
                  <a:pt x="714375" y="781050"/>
                </a:cubicBezTo>
                <a:cubicBezTo>
                  <a:pt x="750887" y="787400"/>
                  <a:pt x="847725" y="550863"/>
                  <a:pt x="904875" y="561975"/>
                </a:cubicBezTo>
                <a:cubicBezTo>
                  <a:pt x="962025" y="573088"/>
                  <a:pt x="1014413" y="842963"/>
                  <a:pt x="1057275" y="847725"/>
                </a:cubicBezTo>
                <a:cubicBezTo>
                  <a:pt x="1100138" y="852488"/>
                  <a:pt x="1114425" y="585788"/>
                  <a:pt x="1162050" y="590550"/>
                </a:cubicBezTo>
                <a:cubicBezTo>
                  <a:pt x="1209675" y="595312"/>
                  <a:pt x="1298575" y="873125"/>
                  <a:pt x="1343025" y="876300"/>
                </a:cubicBezTo>
                <a:cubicBezTo>
                  <a:pt x="1387475" y="879475"/>
                  <a:pt x="1379538" y="614363"/>
                  <a:pt x="1428750" y="609600"/>
                </a:cubicBezTo>
                <a:cubicBezTo>
                  <a:pt x="1477963" y="604838"/>
                  <a:pt x="1595438" y="850900"/>
                  <a:pt x="1638300" y="847725"/>
                </a:cubicBezTo>
                <a:cubicBezTo>
                  <a:pt x="1681162" y="844550"/>
                  <a:pt x="1643063" y="584200"/>
                  <a:pt x="1685925" y="590550"/>
                </a:cubicBezTo>
                <a:cubicBezTo>
                  <a:pt x="1728787" y="596900"/>
                  <a:pt x="1860550" y="887413"/>
                  <a:pt x="1895475" y="885825"/>
                </a:cubicBezTo>
                <a:cubicBezTo>
                  <a:pt x="1930400" y="884237"/>
                  <a:pt x="1849438" y="596900"/>
                  <a:pt x="1895475" y="581025"/>
                </a:cubicBezTo>
                <a:cubicBezTo>
                  <a:pt x="1941513" y="565150"/>
                  <a:pt x="2144713" y="798512"/>
                  <a:pt x="2171700" y="790575"/>
                </a:cubicBezTo>
                <a:cubicBezTo>
                  <a:pt x="2198687" y="782638"/>
                  <a:pt x="2033588" y="582613"/>
                  <a:pt x="2057400" y="533400"/>
                </a:cubicBezTo>
                <a:cubicBezTo>
                  <a:pt x="2081213" y="484188"/>
                  <a:pt x="2333625" y="519112"/>
                  <a:pt x="2314575" y="495300"/>
                </a:cubicBezTo>
                <a:cubicBezTo>
                  <a:pt x="2295525" y="471488"/>
                  <a:pt x="1970087" y="431800"/>
                  <a:pt x="1943100" y="390525"/>
                </a:cubicBezTo>
                <a:cubicBezTo>
                  <a:pt x="1916113" y="349250"/>
                  <a:pt x="2170112" y="280987"/>
                  <a:pt x="2152650" y="247650"/>
                </a:cubicBezTo>
                <a:cubicBezTo>
                  <a:pt x="2135188" y="214313"/>
                  <a:pt x="1871662" y="231775"/>
                  <a:pt x="1838325" y="190500"/>
                </a:cubicBezTo>
                <a:cubicBezTo>
                  <a:pt x="1804988" y="149225"/>
                  <a:pt x="1878806" y="74612"/>
                  <a:pt x="1952625" y="0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466725" y="3886200"/>
            <a:ext cx="6067425" cy="457208"/>
          </a:xfrm>
          <a:custGeom>
            <a:avLst/>
            <a:gdLst>
              <a:gd name="connsiteX0" fmla="*/ 0 w 6067425"/>
              <a:gd name="connsiteY0" fmla="*/ 0 h 457208"/>
              <a:gd name="connsiteX1" fmla="*/ 3038475 w 6067425"/>
              <a:gd name="connsiteY1" fmla="*/ 457200 h 457208"/>
              <a:gd name="connsiteX2" fmla="*/ 6067425 w 6067425"/>
              <a:gd name="connsiteY2" fmla="*/ 9525 h 45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67425" h="457208">
                <a:moveTo>
                  <a:pt x="0" y="0"/>
                </a:moveTo>
                <a:cubicBezTo>
                  <a:pt x="1013619" y="227806"/>
                  <a:pt x="2027238" y="455613"/>
                  <a:pt x="3038475" y="457200"/>
                </a:cubicBezTo>
                <a:cubicBezTo>
                  <a:pt x="4049712" y="458787"/>
                  <a:pt x="5058568" y="234156"/>
                  <a:pt x="6067425" y="9525"/>
                </a:cubicBezTo>
              </a:path>
            </a:pathLst>
          </a:custGeom>
          <a:solidFill>
            <a:srgbClr val="FF000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3371850" y="1869058"/>
            <a:ext cx="2590800" cy="645548"/>
          </a:xfrm>
          <a:custGeom>
            <a:avLst/>
            <a:gdLst>
              <a:gd name="connsiteX0" fmla="*/ 0 w 2590800"/>
              <a:gd name="connsiteY0" fmla="*/ 93092 h 645548"/>
              <a:gd name="connsiteX1" fmla="*/ 285750 w 2590800"/>
              <a:gd name="connsiteY1" fmla="*/ 16892 h 645548"/>
              <a:gd name="connsiteX2" fmla="*/ 228600 w 2590800"/>
              <a:gd name="connsiteY2" fmla="*/ 378842 h 645548"/>
              <a:gd name="connsiteX3" fmla="*/ 495300 w 2590800"/>
              <a:gd name="connsiteY3" fmla="*/ 235967 h 645548"/>
              <a:gd name="connsiteX4" fmla="*/ 504825 w 2590800"/>
              <a:gd name="connsiteY4" fmla="*/ 540767 h 645548"/>
              <a:gd name="connsiteX5" fmla="*/ 733425 w 2590800"/>
              <a:gd name="connsiteY5" fmla="*/ 321692 h 645548"/>
              <a:gd name="connsiteX6" fmla="*/ 838200 w 2590800"/>
              <a:gd name="connsiteY6" fmla="*/ 626492 h 645548"/>
              <a:gd name="connsiteX7" fmla="*/ 1019175 w 2590800"/>
              <a:gd name="connsiteY7" fmla="*/ 369317 h 645548"/>
              <a:gd name="connsiteX8" fmla="*/ 1200150 w 2590800"/>
              <a:gd name="connsiteY8" fmla="*/ 645542 h 645548"/>
              <a:gd name="connsiteX9" fmla="*/ 1323975 w 2590800"/>
              <a:gd name="connsiteY9" fmla="*/ 359792 h 645548"/>
              <a:gd name="connsiteX10" fmla="*/ 1514475 w 2590800"/>
              <a:gd name="connsiteY10" fmla="*/ 636017 h 645548"/>
              <a:gd name="connsiteX11" fmla="*/ 1571625 w 2590800"/>
              <a:gd name="connsiteY11" fmla="*/ 350267 h 645548"/>
              <a:gd name="connsiteX12" fmla="*/ 1762125 w 2590800"/>
              <a:gd name="connsiteY12" fmla="*/ 626492 h 645548"/>
              <a:gd name="connsiteX13" fmla="*/ 1847850 w 2590800"/>
              <a:gd name="connsiteY13" fmla="*/ 293117 h 645548"/>
              <a:gd name="connsiteX14" fmla="*/ 2076450 w 2590800"/>
              <a:gd name="connsiteY14" fmla="*/ 512192 h 645548"/>
              <a:gd name="connsiteX15" fmla="*/ 2143125 w 2590800"/>
              <a:gd name="connsiteY15" fmla="*/ 207392 h 645548"/>
              <a:gd name="connsiteX16" fmla="*/ 2390775 w 2590800"/>
              <a:gd name="connsiteY16" fmla="*/ 388367 h 645548"/>
              <a:gd name="connsiteX17" fmla="*/ 2362200 w 2590800"/>
              <a:gd name="connsiteY17" fmla="*/ 54992 h 645548"/>
              <a:gd name="connsiteX18" fmla="*/ 2590800 w 2590800"/>
              <a:gd name="connsiteY18" fmla="*/ 245492 h 64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90800" h="645548">
                <a:moveTo>
                  <a:pt x="0" y="93092"/>
                </a:moveTo>
                <a:cubicBezTo>
                  <a:pt x="123825" y="31179"/>
                  <a:pt x="247650" y="-30733"/>
                  <a:pt x="285750" y="16892"/>
                </a:cubicBezTo>
                <a:cubicBezTo>
                  <a:pt x="323850" y="64517"/>
                  <a:pt x="193675" y="342330"/>
                  <a:pt x="228600" y="378842"/>
                </a:cubicBezTo>
                <a:cubicBezTo>
                  <a:pt x="263525" y="415354"/>
                  <a:pt x="449262" y="208979"/>
                  <a:pt x="495300" y="235967"/>
                </a:cubicBezTo>
                <a:cubicBezTo>
                  <a:pt x="541338" y="262955"/>
                  <a:pt x="465138" y="526480"/>
                  <a:pt x="504825" y="540767"/>
                </a:cubicBezTo>
                <a:cubicBezTo>
                  <a:pt x="544512" y="555054"/>
                  <a:pt x="677863" y="307405"/>
                  <a:pt x="733425" y="321692"/>
                </a:cubicBezTo>
                <a:cubicBezTo>
                  <a:pt x="788988" y="335980"/>
                  <a:pt x="790575" y="618555"/>
                  <a:pt x="838200" y="626492"/>
                </a:cubicBezTo>
                <a:cubicBezTo>
                  <a:pt x="885825" y="634429"/>
                  <a:pt x="958850" y="366142"/>
                  <a:pt x="1019175" y="369317"/>
                </a:cubicBezTo>
                <a:cubicBezTo>
                  <a:pt x="1079500" y="372492"/>
                  <a:pt x="1149350" y="647130"/>
                  <a:pt x="1200150" y="645542"/>
                </a:cubicBezTo>
                <a:cubicBezTo>
                  <a:pt x="1250950" y="643955"/>
                  <a:pt x="1271588" y="361379"/>
                  <a:pt x="1323975" y="359792"/>
                </a:cubicBezTo>
                <a:cubicBezTo>
                  <a:pt x="1376362" y="358205"/>
                  <a:pt x="1473200" y="637604"/>
                  <a:pt x="1514475" y="636017"/>
                </a:cubicBezTo>
                <a:cubicBezTo>
                  <a:pt x="1555750" y="634430"/>
                  <a:pt x="1530350" y="351854"/>
                  <a:pt x="1571625" y="350267"/>
                </a:cubicBezTo>
                <a:cubicBezTo>
                  <a:pt x="1612900" y="348680"/>
                  <a:pt x="1716088" y="636017"/>
                  <a:pt x="1762125" y="626492"/>
                </a:cubicBezTo>
                <a:cubicBezTo>
                  <a:pt x="1808163" y="616967"/>
                  <a:pt x="1795463" y="312167"/>
                  <a:pt x="1847850" y="293117"/>
                </a:cubicBezTo>
                <a:cubicBezTo>
                  <a:pt x="1900238" y="274067"/>
                  <a:pt x="2027238" y="526480"/>
                  <a:pt x="2076450" y="512192"/>
                </a:cubicBezTo>
                <a:cubicBezTo>
                  <a:pt x="2125663" y="497905"/>
                  <a:pt x="2090738" y="228030"/>
                  <a:pt x="2143125" y="207392"/>
                </a:cubicBezTo>
                <a:cubicBezTo>
                  <a:pt x="2195513" y="186755"/>
                  <a:pt x="2354263" y="413767"/>
                  <a:pt x="2390775" y="388367"/>
                </a:cubicBezTo>
                <a:cubicBezTo>
                  <a:pt x="2427287" y="362967"/>
                  <a:pt x="2328863" y="78804"/>
                  <a:pt x="2362200" y="54992"/>
                </a:cubicBezTo>
                <a:cubicBezTo>
                  <a:pt x="2395537" y="31180"/>
                  <a:pt x="2493168" y="138336"/>
                  <a:pt x="2590800" y="245492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 rot="204851">
            <a:off x="3927057" y="1564802"/>
            <a:ext cx="1480386" cy="389686"/>
          </a:xfrm>
          <a:custGeom>
            <a:avLst/>
            <a:gdLst>
              <a:gd name="connsiteX0" fmla="*/ 0 w 2590800"/>
              <a:gd name="connsiteY0" fmla="*/ 93092 h 645548"/>
              <a:gd name="connsiteX1" fmla="*/ 285750 w 2590800"/>
              <a:gd name="connsiteY1" fmla="*/ 16892 h 645548"/>
              <a:gd name="connsiteX2" fmla="*/ 228600 w 2590800"/>
              <a:gd name="connsiteY2" fmla="*/ 378842 h 645548"/>
              <a:gd name="connsiteX3" fmla="*/ 495300 w 2590800"/>
              <a:gd name="connsiteY3" fmla="*/ 235967 h 645548"/>
              <a:gd name="connsiteX4" fmla="*/ 504825 w 2590800"/>
              <a:gd name="connsiteY4" fmla="*/ 540767 h 645548"/>
              <a:gd name="connsiteX5" fmla="*/ 733425 w 2590800"/>
              <a:gd name="connsiteY5" fmla="*/ 321692 h 645548"/>
              <a:gd name="connsiteX6" fmla="*/ 838200 w 2590800"/>
              <a:gd name="connsiteY6" fmla="*/ 626492 h 645548"/>
              <a:gd name="connsiteX7" fmla="*/ 1019175 w 2590800"/>
              <a:gd name="connsiteY7" fmla="*/ 369317 h 645548"/>
              <a:gd name="connsiteX8" fmla="*/ 1200150 w 2590800"/>
              <a:gd name="connsiteY8" fmla="*/ 645542 h 645548"/>
              <a:gd name="connsiteX9" fmla="*/ 1323975 w 2590800"/>
              <a:gd name="connsiteY9" fmla="*/ 359792 h 645548"/>
              <a:gd name="connsiteX10" fmla="*/ 1514475 w 2590800"/>
              <a:gd name="connsiteY10" fmla="*/ 636017 h 645548"/>
              <a:gd name="connsiteX11" fmla="*/ 1571625 w 2590800"/>
              <a:gd name="connsiteY11" fmla="*/ 350267 h 645548"/>
              <a:gd name="connsiteX12" fmla="*/ 1762125 w 2590800"/>
              <a:gd name="connsiteY12" fmla="*/ 626492 h 645548"/>
              <a:gd name="connsiteX13" fmla="*/ 1847850 w 2590800"/>
              <a:gd name="connsiteY13" fmla="*/ 293117 h 645548"/>
              <a:gd name="connsiteX14" fmla="*/ 2076450 w 2590800"/>
              <a:gd name="connsiteY14" fmla="*/ 512192 h 645548"/>
              <a:gd name="connsiteX15" fmla="*/ 2143125 w 2590800"/>
              <a:gd name="connsiteY15" fmla="*/ 207392 h 645548"/>
              <a:gd name="connsiteX16" fmla="*/ 2390775 w 2590800"/>
              <a:gd name="connsiteY16" fmla="*/ 388367 h 645548"/>
              <a:gd name="connsiteX17" fmla="*/ 2362200 w 2590800"/>
              <a:gd name="connsiteY17" fmla="*/ 54992 h 645548"/>
              <a:gd name="connsiteX18" fmla="*/ 2590800 w 2590800"/>
              <a:gd name="connsiteY18" fmla="*/ 245492 h 64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90800" h="645548">
                <a:moveTo>
                  <a:pt x="0" y="93092"/>
                </a:moveTo>
                <a:cubicBezTo>
                  <a:pt x="123825" y="31179"/>
                  <a:pt x="247650" y="-30733"/>
                  <a:pt x="285750" y="16892"/>
                </a:cubicBezTo>
                <a:cubicBezTo>
                  <a:pt x="323850" y="64517"/>
                  <a:pt x="193675" y="342330"/>
                  <a:pt x="228600" y="378842"/>
                </a:cubicBezTo>
                <a:cubicBezTo>
                  <a:pt x="263525" y="415354"/>
                  <a:pt x="449262" y="208979"/>
                  <a:pt x="495300" y="235967"/>
                </a:cubicBezTo>
                <a:cubicBezTo>
                  <a:pt x="541338" y="262955"/>
                  <a:pt x="465138" y="526480"/>
                  <a:pt x="504825" y="540767"/>
                </a:cubicBezTo>
                <a:cubicBezTo>
                  <a:pt x="544512" y="555054"/>
                  <a:pt x="677863" y="307405"/>
                  <a:pt x="733425" y="321692"/>
                </a:cubicBezTo>
                <a:cubicBezTo>
                  <a:pt x="788988" y="335980"/>
                  <a:pt x="790575" y="618555"/>
                  <a:pt x="838200" y="626492"/>
                </a:cubicBezTo>
                <a:cubicBezTo>
                  <a:pt x="885825" y="634429"/>
                  <a:pt x="958850" y="366142"/>
                  <a:pt x="1019175" y="369317"/>
                </a:cubicBezTo>
                <a:cubicBezTo>
                  <a:pt x="1079500" y="372492"/>
                  <a:pt x="1149350" y="647130"/>
                  <a:pt x="1200150" y="645542"/>
                </a:cubicBezTo>
                <a:cubicBezTo>
                  <a:pt x="1250950" y="643955"/>
                  <a:pt x="1271588" y="361379"/>
                  <a:pt x="1323975" y="359792"/>
                </a:cubicBezTo>
                <a:cubicBezTo>
                  <a:pt x="1376362" y="358205"/>
                  <a:pt x="1473200" y="637604"/>
                  <a:pt x="1514475" y="636017"/>
                </a:cubicBezTo>
                <a:cubicBezTo>
                  <a:pt x="1555750" y="634430"/>
                  <a:pt x="1530350" y="351854"/>
                  <a:pt x="1571625" y="350267"/>
                </a:cubicBezTo>
                <a:cubicBezTo>
                  <a:pt x="1612900" y="348680"/>
                  <a:pt x="1716088" y="636017"/>
                  <a:pt x="1762125" y="626492"/>
                </a:cubicBezTo>
                <a:cubicBezTo>
                  <a:pt x="1808163" y="616967"/>
                  <a:pt x="1795463" y="312167"/>
                  <a:pt x="1847850" y="293117"/>
                </a:cubicBezTo>
                <a:cubicBezTo>
                  <a:pt x="1900238" y="274067"/>
                  <a:pt x="2027238" y="526480"/>
                  <a:pt x="2076450" y="512192"/>
                </a:cubicBezTo>
                <a:cubicBezTo>
                  <a:pt x="2125663" y="497905"/>
                  <a:pt x="2090738" y="228030"/>
                  <a:pt x="2143125" y="207392"/>
                </a:cubicBezTo>
                <a:cubicBezTo>
                  <a:pt x="2195513" y="186755"/>
                  <a:pt x="2354263" y="413767"/>
                  <a:pt x="2390775" y="388367"/>
                </a:cubicBezTo>
                <a:cubicBezTo>
                  <a:pt x="2427287" y="362967"/>
                  <a:pt x="2328863" y="78804"/>
                  <a:pt x="2362200" y="54992"/>
                </a:cubicBezTo>
                <a:cubicBezTo>
                  <a:pt x="2395537" y="31180"/>
                  <a:pt x="2493168" y="138336"/>
                  <a:pt x="2590800" y="245492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1571625" y="5156288"/>
            <a:ext cx="1133475" cy="568434"/>
          </a:xfrm>
          <a:custGeom>
            <a:avLst/>
            <a:gdLst>
              <a:gd name="connsiteX0" fmla="*/ 0 w 1133475"/>
              <a:gd name="connsiteY0" fmla="*/ 53887 h 568434"/>
              <a:gd name="connsiteX1" fmla="*/ 219075 w 1133475"/>
              <a:gd name="connsiteY1" fmla="*/ 6262 h 568434"/>
              <a:gd name="connsiteX2" fmla="*/ 76200 w 1133475"/>
              <a:gd name="connsiteY2" fmla="*/ 177712 h 568434"/>
              <a:gd name="connsiteX3" fmla="*/ 285750 w 1133475"/>
              <a:gd name="connsiteY3" fmla="*/ 149137 h 568434"/>
              <a:gd name="connsiteX4" fmla="*/ 152400 w 1133475"/>
              <a:gd name="connsiteY4" fmla="*/ 339637 h 568434"/>
              <a:gd name="connsiteX5" fmla="*/ 371475 w 1133475"/>
              <a:gd name="connsiteY5" fmla="*/ 244387 h 568434"/>
              <a:gd name="connsiteX6" fmla="*/ 333375 w 1133475"/>
              <a:gd name="connsiteY6" fmla="*/ 482512 h 568434"/>
              <a:gd name="connsiteX7" fmla="*/ 476250 w 1133475"/>
              <a:gd name="connsiteY7" fmla="*/ 292012 h 568434"/>
              <a:gd name="connsiteX8" fmla="*/ 495300 w 1133475"/>
              <a:gd name="connsiteY8" fmla="*/ 568237 h 568434"/>
              <a:gd name="connsiteX9" fmla="*/ 571500 w 1133475"/>
              <a:gd name="connsiteY9" fmla="*/ 339637 h 568434"/>
              <a:gd name="connsiteX10" fmla="*/ 666750 w 1133475"/>
              <a:gd name="connsiteY10" fmla="*/ 549187 h 568434"/>
              <a:gd name="connsiteX11" fmla="*/ 685800 w 1133475"/>
              <a:gd name="connsiteY11" fmla="*/ 301537 h 568434"/>
              <a:gd name="connsiteX12" fmla="*/ 857250 w 1133475"/>
              <a:gd name="connsiteY12" fmla="*/ 444412 h 568434"/>
              <a:gd name="connsiteX13" fmla="*/ 819150 w 1133475"/>
              <a:gd name="connsiteY13" fmla="*/ 225337 h 568434"/>
              <a:gd name="connsiteX14" fmla="*/ 1009650 w 1133475"/>
              <a:gd name="connsiteY14" fmla="*/ 330112 h 568434"/>
              <a:gd name="connsiteX15" fmla="*/ 923925 w 1133475"/>
              <a:gd name="connsiteY15" fmla="*/ 120562 h 568434"/>
              <a:gd name="connsiteX16" fmla="*/ 1133475 w 1133475"/>
              <a:gd name="connsiteY16" fmla="*/ 206287 h 56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33475" h="568434">
                <a:moveTo>
                  <a:pt x="0" y="53887"/>
                </a:moveTo>
                <a:cubicBezTo>
                  <a:pt x="103187" y="19756"/>
                  <a:pt x="206375" y="-14375"/>
                  <a:pt x="219075" y="6262"/>
                </a:cubicBezTo>
                <a:cubicBezTo>
                  <a:pt x="231775" y="26899"/>
                  <a:pt x="65088" y="153900"/>
                  <a:pt x="76200" y="177712"/>
                </a:cubicBezTo>
                <a:cubicBezTo>
                  <a:pt x="87313" y="201525"/>
                  <a:pt x="273050" y="122150"/>
                  <a:pt x="285750" y="149137"/>
                </a:cubicBezTo>
                <a:cubicBezTo>
                  <a:pt x="298450" y="176124"/>
                  <a:pt x="138113" y="323762"/>
                  <a:pt x="152400" y="339637"/>
                </a:cubicBezTo>
                <a:cubicBezTo>
                  <a:pt x="166688" y="355512"/>
                  <a:pt x="341313" y="220575"/>
                  <a:pt x="371475" y="244387"/>
                </a:cubicBezTo>
                <a:cubicBezTo>
                  <a:pt x="401637" y="268199"/>
                  <a:pt x="315913" y="474575"/>
                  <a:pt x="333375" y="482512"/>
                </a:cubicBezTo>
                <a:cubicBezTo>
                  <a:pt x="350837" y="490449"/>
                  <a:pt x="449263" y="277725"/>
                  <a:pt x="476250" y="292012"/>
                </a:cubicBezTo>
                <a:cubicBezTo>
                  <a:pt x="503238" y="306300"/>
                  <a:pt x="479425" y="560300"/>
                  <a:pt x="495300" y="568237"/>
                </a:cubicBezTo>
                <a:cubicBezTo>
                  <a:pt x="511175" y="576174"/>
                  <a:pt x="542925" y="342812"/>
                  <a:pt x="571500" y="339637"/>
                </a:cubicBezTo>
                <a:cubicBezTo>
                  <a:pt x="600075" y="336462"/>
                  <a:pt x="647700" y="555537"/>
                  <a:pt x="666750" y="549187"/>
                </a:cubicBezTo>
                <a:cubicBezTo>
                  <a:pt x="685800" y="542837"/>
                  <a:pt x="654050" y="318999"/>
                  <a:pt x="685800" y="301537"/>
                </a:cubicBezTo>
                <a:cubicBezTo>
                  <a:pt x="717550" y="284075"/>
                  <a:pt x="835025" y="457112"/>
                  <a:pt x="857250" y="444412"/>
                </a:cubicBezTo>
                <a:cubicBezTo>
                  <a:pt x="879475" y="431712"/>
                  <a:pt x="793750" y="244387"/>
                  <a:pt x="819150" y="225337"/>
                </a:cubicBezTo>
                <a:cubicBezTo>
                  <a:pt x="844550" y="206287"/>
                  <a:pt x="992188" y="347574"/>
                  <a:pt x="1009650" y="330112"/>
                </a:cubicBezTo>
                <a:cubicBezTo>
                  <a:pt x="1027112" y="312650"/>
                  <a:pt x="903288" y="141199"/>
                  <a:pt x="923925" y="120562"/>
                </a:cubicBezTo>
                <a:cubicBezTo>
                  <a:pt x="944562" y="99925"/>
                  <a:pt x="1039018" y="153106"/>
                  <a:pt x="1133475" y="206287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1323979" y="5578760"/>
            <a:ext cx="1695446" cy="568434"/>
          </a:xfrm>
          <a:custGeom>
            <a:avLst/>
            <a:gdLst>
              <a:gd name="connsiteX0" fmla="*/ 0 w 1133475"/>
              <a:gd name="connsiteY0" fmla="*/ 53887 h 568434"/>
              <a:gd name="connsiteX1" fmla="*/ 219075 w 1133475"/>
              <a:gd name="connsiteY1" fmla="*/ 6262 h 568434"/>
              <a:gd name="connsiteX2" fmla="*/ 76200 w 1133475"/>
              <a:gd name="connsiteY2" fmla="*/ 177712 h 568434"/>
              <a:gd name="connsiteX3" fmla="*/ 285750 w 1133475"/>
              <a:gd name="connsiteY3" fmla="*/ 149137 h 568434"/>
              <a:gd name="connsiteX4" fmla="*/ 152400 w 1133475"/>
              <a:gd name="connsiteY4" fmla="*/ 339637 h 568434"/>
              <a:gd name="connsiteX5" fmla="*/ 371475 w 1133475"/>
              <a:gd name="connsiteY5" fmla="*/ 244387 h 568434"/>
              <a:gd name="connsiteX6" fmla="*/ 333375 w 1133475"/>
              <a:gd name="connsiteY6" fmla="*/ 482512 h 568434"/>
              <a:gd name="connsiteX7" fmla="*/ 476250 w 1133475"/>
              <a:gd name="connsiteY7" fmla="*/ 292012 h 568434"/>
              <a:gd name="connsiteX8" fmla="*/ 495300 w 1133475"/>
              <a:gd name="connsiteY8" fmla="*/ 568237 h 568434"/>
              <a:gd name="connsiteX9" fmla="*/ 571500 w 1133475"/>
              <a:gd name="connsiteY9" fmla="*/ 339637 h 568434"/>
              <a:gd name="connsiteX10" fmla="*/ 666750 w 1133475"/>
              <a:gd name="connsiteY10" fmla="*/ 549187 h 568434"/>
              <a:gd name="connsiteX11" fmla="*/ 685800 w 1133475"/>
              <a:gd name="connsiteY11" fmla="*/ 301537 h 568434"/>
              <a:gd name="connsiteX12" fmla="*/ 857250 w 1133475"/>
              <a:gd name="connsiteY12" fmla="*/ 444412 h 568434"/>
              <a:gd name="connsiteX13" fmla="*/ 819150 w 1133475"/>
              <a:gd name="connsiteY13" fmla="*/ 225337 h 568434"/>
              <a:gd name="connsiteX14" fmla="*/ 1009650 w 1133475"/>
              <a:gd name="connsiteY14" fmla="*/ 330112 h 568434"/>
              <a:gd name="connsiteX15" fmla="*/ 923925 w 1133475"/>
              <a:gd name="connsiteY15" fmla="*/ 120562 h 568434"/>
              <a:gd name="connsiteX16" fmla="*/ 1133475 w 1133475"/>
              <a:gd name="connsiteY16" fmla="*/ 206287 h 56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33475" h="568434">
                <a:moveTo>
                  <a:pt x="0" y="53887"/>
                </a:moveTo>
                <a:cubicBezTo>
                  <a:pt x="103187" y="19756"/>
                  <a:pt x="206375" y="-14375"/>
                  <a:pt x="219075" y="6262"/>
                </a:cubicBezTo>
                <a:cubicBezTo>
                  <a:pt x="231775" y="26899"/>
                  <a:pt x="65088" y="153900"/>
                  <a:pt x="76200" y="177712"/>
                </a:cubicBezTo>
                <a:cubicBezTo>
                  <a:pt x="87313" y="201525"/>
                  <a:pt x="273050" y="122150"/>
                  <a:pt x="285750" y="149137"/>
                </a:cubicBezTo>
                <a:cubicBezTo>
                  <a:pt x="298450" y="176124"/>
                  <a:pt x="138113" y="323762"/>
                  <a:pt x="152400" y="339637"/>
                </a:cubicBezTo>
                <a:cubicBezTo>
                  <a:pt x="166688" y="355512"/>
                  <a:pt x="341313" y="220575"/>
                  <a:pt x="371475" y="244387"/>
                </a:cubicBezTo>
                <a:cubicBezTo>
                  <a:pt x="401637" y="268199"/>
                  <a:pt x="315913" y="474575"/>
                  <a:pt x="333375" y="482512"/>
                </a:cubicBezTo>
                <a:cubicBezTo>
                  <a:pt x="350837" y="490449"/>
                  <a:pt x="449263" y="277725"/>
                  <a:pt x="476250" y="292012"/>
                </a:cubicBezTo>
                <a:cubicBezTo>
                  <a:pt x="503238" y="306300"/>
                  <a:pt x="479425" y="560300"/>
                  <a:pt x="495300" y="568237"/>
                </a:cubicBezTo>
                <a:cubicBezTo>
                  <a:pt x="511175" y="576174"/>
                  <a:pt x="542925" y="342812"/>
                  <a:pt x="571500" y="339637"/>
                </a:cubicBezTo>
                <a:cubicBezTo>
                  <a:pt x="600075" y="336462"/>
                  <a:pt x="647700" y="555537"/>
                  <a:pt x="666750" y="549187"/>
                </a:cubicBezTo>
                <a:cubicBezTo>
                  <a:pt x="685800" y="542837"/>
                  <a:pt x="654050" y="318999"/>
                  <a:pt x="685800" y="301537"/>
                </a:cubicBezTo>
                <a:cubicBezTo>
                  <a:pt x="717550" y="284075"/>
                  <a:pt x="835025" y="457112"/>
                  <a:pt x="857250" y="444412"/>
                </a:cubicBezTo>
                <a:cubicBezTo>
                  <a:pt x="879475" y="431712"/>
                  <a:pt x="793750" y="244387"/>
                  <a:pt x="819150" y="225337"/>
                </a:cubicBezTo>
                <a:cubicBezTo>
                  <a:pt x="844550" y="206287"/>
                  <a:pt x="992188" y="347574"/>
                  <a:pt x="1009650" y="330112"/>
                </a:cubicBezTo>
                <a:cubicBezTo>
                  <a:pt x="1027112" y="312650"/>
                  <a:pt x="903288" y="141199"/>
                  <a:pt x="923925" y="120562"/>
                </a:cubicBezTo>
                <a:cubicBezTo>
                  <a:pt x="944562" y="99925"/>
                  <a:pt x="1039018" y="153106"/>
                  <a:pt x="1133475" y="206287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4138492" y="5239253"/>
            <a:ext cx="1133475" cy="485469"/>
          </a:xfrm>
          <a:custGeom>
            <a:avLst/>
            <a:gdLst>
              <a:gd name="connsiteX0" fmla="*/ 0 w 1133475"/>
              <a:gd name="connsiteY0" fmla="*/ 53887 h 568434"/>
              <a:gd name="connsiteX1" fmla="*/ 219075 w 1133475"/>
              <a:gd name="connsiteY1" fmla="*/ 6262 h 568434"/>
              <a:gd name="connsiteX2" fmla="*/ 76200 w 1133475"/>
              <a:gd name="connsiteY2" fmla="*/ 177712 h 568434"/>
              <a:gd name="connsiteX3" fmla="*/ 285750 w 1133475"/>
              <a:gd name="connsiteY3" fmla="*/ 149137 h 568434"/>
              <a:gd name="connsiteX4" fmla="*/ 152400 w 1133475"/>
              <a:gd name="connsiteY4" fmla="*/ 339637 h 568434"/>
              <a:gd name="connsiteX5" fmla="*/ 371475 w 1133475"/>
              <a:gd name="connsiteY5" fmla="*/ 244387 h 568434"/>
              <a:gd name="connsiteX6" fmla="*/ 333375 w 1133475"/>
              <a:gd name="connsiteY6" fmla="*/ 482512 h 568434"/>
              <a:gd name="connsiteX7" fmla="*/ 476250 w 1133475"/>
              <a:gd name="connsiteY7" fmla="*/ 292012 h 568434"/>
              <a:gd name="connsiteX8" fmla="*/ 495300 w 1133475"/>
              <a:gd name="connsiteY8" fmla="*/ 568237 h 568434"/>
              <a:gd name="connsiteX9" fmla="*/ 571500 w 1133475"/>
              <a:gd name="connsiteY9" fmla="*/ 339637 h 568434"/>
              <a:gd name="connsiteX10" fmla="*/ 666750 w 1133475"/>
              <a:gd name="connsiteY10" fmla="*/ 549187 h 568434"/>
              <a:gd name="connsiteX11" fmla="*/ 685800 w 1133475"/>
              <a:gd name="connsiteY11" fmla="*/ 301537 h 568434"/>
              <a:gd name="connsiteX12" fmla="*/ 857250 w 1133475"/>
              <a:gd name="connsiteY12" fmla="*/ 444412 h 568434"/>
              <a:gd name="connsiteX13" fmla="*/ 819150 w 1133475"/>
              <a:gd name="connsiteY13" fmla="*/ 225337 h 568434"/>
              <a:gd name="connsiteX14" fmla="*/ 1009650 w 1133475"/>
              <a:gd name="connsiteY14" fmla="*/ 330112 h 568434"/>
              <a:gd name="connsiteX15" fmla="*/ 923925 w 1133475"/>
              <a:gd name="connsiteY15" fmla="*/ 120562 h 568434"/>
              <a:gd name="connsiteX16" fmla="*/ 1133475 w 1133475"/>
              <a:gd name="connsiteY16" fmla="*/ 206287 h 56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33475" h="568434">
                <a:moveTo>
                  <a:pt x="0" y="53887"/>
                </a:moveTo>
                <a:cubicBezTo>
                  <a:pt x="103187" y="19756"/>
                  <a:pt x="206375" y="-14375"/>
                  <a:pt x="219075" y="6262"/>
                </a:cubicBezTo>
                <a:cubicBezTo>
                  <a:pt x="231775" y="26899"/>
                  <a:pt x="65088" y="153900"/>
                  <a:pt x="76200" y="177712"/>
                </a:cubicBezTo>
                <a:cubicBezTo>
                  <a:pt x="87313" y="201525"/>
                  <a:pt x="273050" y="122150"/>
                  <a:pt x="285750" y="149137"/>
                </a:cubicBezTo>
                <a:cubicBezTo>
                  <a:pt x="298450" y="176124"/>
                  <a:pt x="138113" y="323762"/>
                  <a:pt x="152400" y="339637"/>
                </a:cubicBezTo>
                <a:cubicBezTo>
                  <a:pt x="166688" y="355512"/>
                  <a:pt x="341313" y="220575"/>
                  <a:pt x="371475" y="244387"/>
                </a:cubicBezTo>
                <a:cubicBezTo>
                  <a:pt x="401637" y="268199"/>
                  <a:pt x="315913" y="474575"/>
                  <a:pt x="333375" y="482512"/>
                </a:cubicBezTo>
                <a:cubicBezTo>
                  <a:pt x="350837" y="490449"/>
                  <a:pt x="449263" y="277725"/>
                  <a:pt x="476250" y="292012"/>
                </a:cubicBezTo>
                <a:cubicBezTo>
                  <a:pt x="503238" y="306300"/>
                  <a:pt x="479425" y="560300"/>
                  <a:pt x="495300" y="568237"/>
                </a:cubicBezTo>
                <a:cubicBezTo>
                  <a:pt x="511175" y="576174"/>
                  <a:pt x="542925" y="342812"/>
                  <a:pt x="571500" y="339637"/>
                </a:cubicBezTo>
                <a:cubicBezTo>
                  <a:pt x="600075" y="336462"/>
                  <a:pt x="647700" y="555537"/>
                  <a:pt x="666750" y="549187"/>
                </a:cubicBezTo>
                <a:cubicBezTo>
                  <a:pt x="685800" y="542837"/>
                  <a:pt x="654050" y="318999"/>
                  <a:pt x="685800" y="301537"/>
                </a:cubicBezTo>
                <a:cubicBezTo>
                  <a:pt x="717550" y="284075"/>
                  <a:pt x="835025" y="457112"/>
                  <a:pt x="857250" y="444412"/>
                </a:cubicBezTo>
                <a:cubicBezTo>
                  <a:pt x="879475" y="431712"/>
                  <a:pt x="793750" y="244387"/>
                  <a:pt x="819150" y="225337"/>
                </a:cubicBezTo>
                <a:cubicBezTo>
                  <a:pt x="844550" y="206287"/>
                  <a:pt x="992188" y="347574"/>
                  <a:pt x="1009650" y="330112"/>
                </a:cubicBezTo>
                <a:cubicBezTo>
                  <a:pt x="1027112" y="312650"/>
                  <a:pt x="903288" y="141199"/>
                  <a:pt x="923925" y="120562"/>
                </a:cubicBezTo>
                <a:cubicBezTo>
                  <a:pt x="944562" y="99925"/>
                  <a:pt x="1039018" y="153106"/>
                  <a:pt x="1133475" y="206287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3819527" y="5588797"/>
            <a:ext cx="1695446" cy="568434"/>
          </a:xfrm>
          <a:custGeom>
            <a:avLst/>
            <a:gdLst>
              <a:gd name="connsiteX0" fmla="*/ 0 w 1133475"/>
              <a:gd name="connsiteY0" fmla="*/ 53887 h 568434"/>
              <a:gd name="connsiteX1" fmla="*/ 219075 w 1133475"/>
              <a:gd name="connsiteY1" fmla="*/ 6262 h 568434"/>
              <a:gd name="connsiteX2" fmla="*/ 76200 w 1133475"/>
              <a:gd name="connsiteY2" fmla="*/ 177712 h 568434"/>
              <a:gd name="connsiteX3" fmla="*/ 285750 w 1133475"/>
              <a:gd name="connsiteY3" fmla="*/ 149137 h 568434"/>
              <a:gd name="connsiteX4" fmla="*/ 152400 w 1133475"/>
              <a:gd name="connsiteY4" fmla="*/ 339637 h 568434"/>
              <a:gd name="connsiteX5" fmla="*/ 371475 w 1133475"/>
              <a:gd name="connsiteY5" fmla="*/ 244387 h 568434"/>
              <a:gd name="connsiteX6" fmla="*/ 333375 w 1133475"/>
              <a:gd name="connsiteY6" fmla="*/ 482512 h 568434"/>
              <a:gd name="connsiteX7" fmla="*/ 476250 w 1133475"/>
              <a:gd name="connsiteY7" fmla="*/ 292012 h 568434"/>
              <a:gd name="connsiteX8" fmla="*/ 495300 w 1133475"/>
              <a:gd name="connsiteY8" fmla="*/ 568237 h 568434"/>
              <a:gd name="connsiteX9" fmla="*/ 571500 w 1133475"/>
              <a:gd name="connsiteY9" fmla="*/ 339637 h 568434"/>
              <a:gd name="connsiteX10" fmla="*/ 666750 w 1133475"/>
              <a:gd name="connsiteY10" fmla="*/ 549187 h 568434"/>
              <a:gd name="connsiteX11" fmla="*/ 685800 w 1133475"/>
              <a:gd name="connsiteY11" fmla="*/ 301537 h 568434"/>
              <a:gd name="connsiteX12" fmla="*/ 857250 w 1133475"/>
              <a:gd name="connsiteY12" fmla="*/ 444412 h 568434"/>
              <a:gd name="connsiteX13" fmla="*/ 819150 w 1133475"/>
              <a:gd name="connsiteY13" fmla="*/ 225337 h 568434"/>
              <a:gd name="connsiteX14" fmla="*/ 1009650 w 1133475"/>
              <a:gd name="connsiteY14" fmla="*/ 330112 h 568434"/>
              <a:gd name="connsiteX15" fmla="*/ 923925 w 1133475"/>
              <a:gd name="connsiteY15" fmla="*/ 120562 h 568434"/>
              <a:gd name="connsiteX16" fmla="*/ 1133475 w 1133475"/>
              <a:gd name="connsiteY16" fmla="*/ 206287 h 56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33475" h="568434">
                <a:moveTo>
                  <a:pt x="0" y="53887"/>
                </a:moveTo>
                <a:cubicBezTo>
                  <a:pt x="103187" y="19756"/>
                  <a:pt x="206375" y="-14375"/>
                  <a:pt x="219075" y="6262"/>
                </a:cubicBezTo>
                <a:cubicBezTo>
                  <a:pt x="231775" y="26899"/>
                  <a:pt x="65088" y="153900"/>
                  <a:pt x="76200" y="177712"/>
                </a:cubicBezTo>
                <a:cubicBezTo>
                  <a:pt x="87313" y="201525"/>
                  <a:pt x="273050" y="122150"/>
                  <a:pt x="285750" y="149137"/>
                </a:cubicBezTo>
                <a:cubicBezTo>
                  <a:pt x="298450" y="176124"/>
                  <a:pt x="138113" y="323762"/>
                  <a:pt x="152400" y="339637"/>
                </a:cubicBezTo>
                <a:cubicBezTo>
                  <a:pt x="166688" y="355512"/>
                  <a:pt x="341313" y="220575"/>
                  <a:pt x="371475" y="244387"/>
                </a:cubicBezTo>
                <a:cubicBezTo>
                  <a:pt x="401637" y="268199"/>
                  <a:pt x="315913" y="474575"/>
                  <a:pt x="333375" y="482512"/>
                </a:cubicBezTo>
                <a:cubicBezTo>
                  <a:pt x="350837" y="490449"/>
                  <a:pt x="449263" y="277725"/>
                  <a:pt x="476250" y="292012"/>
                </a:cubicBezTo>
                <a:cubicBezTo>
                  <a:pt x="503238" y="306300"/>
                  <a:pt x="479425" y="560300"/>
                  <a:pt x="495300" y="568237"/>
                </a:cubicBezTo>
                <a:cubicBezTo>
                  <a:pt x="511175" y="576174"/>
                  <a:pt x="542925" y="342812"/>
                  <a:pt x="571500" y="339637"/>
                </a:cubicBezTo>
                <a:cubicBezTo>
                  <a:pt x="600075" y="336462"/>
                  <a:pt x="647700" y="555537"/>
                  <a:pt x="666750" y="549187"/>
                </a:cubicBezTo>
                <a:cubicBezTo>
                  <a:pt x="685800" y="542837"/>
                  <a:pt x="654050" y="318999"/>
                  <a:pt x="685800" y="301537"/>
                </a:cubicBezTo>
                <a:cubicBezTo>
                  <a:pt x="717550" y="284075"/>
                  <a:pt x="835025" y="457112"/>
                  <a:pt x="857250" y="444412"/>
                </a:cubicBezTo>
                <a:cubicBezTo>
                  <a:pt x="879475" y="431712"/>
                  <a:pt x="793750" y="244387"/>
                  <a:pt x="819150" y="225337"/>
                </a:cubicBezTo>
                <a:cubicBezTo>
                  <a:pt x="844550" y="206287"/>
                  <a:pt x="992188" y="347574"/>
                  <a:pt x="1009650" y="330112"/>
                </a:cubicBezTo>
                <a:cubicBezTo>
                  <a:pt x="1027112" y="312650"/>
                  <a:pt x="903288" y="141199"/>
                  <a:pt x="923925" y="120562"/>
                </a:cubicBezTo>
                <a:cubicBezTo>
                  <a:pt x="944562" y="99925"/>
                  <a:pt x="1039018" y="153106"/>
                  <a:pt x="1133475" y="206287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059267" y="4191000"/>
            <a:ext cx="1429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Ocean Mean </a:t>
            </a:r>
            <a:r>
              <a:rPr lang="en-US" sz="2800" dirty="0" smtClean="0"/>
              <a:t>+17</a:t>
            </a:r>
            <a:r>
              <a:rPr lang="en-US" sz="2800" baseline="30000" dirty="0" smtClean="0"/>
              <a:t>o</a:t>
            </a:r>
            <a:r>
              <a:rPr lang="en-US" sz="2800" dirty="0" smtClean="0"/>
              <a:t>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271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650" name="Object 2"/>
          <p:cNvGraphicFramePr>
            <a:graphicFrameLocks noChangeAspect="1"/>
          </p:cNvGraphicFramePr>
          <p:nvPr/>
        </p:nvGraphicFramePr>
        <p:xfrm>
          <a:off x="4191000" y="2971800"/>
          <a:ext cx="4899025" cy="384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4" name="Image" r:id="rId3" imgW="6767146" imgH="5303980" progId="Photoshop.Image.7">
                  <p:embed/>
                </p:oleObj>
              </mc:Choice>
              <mc:Fallback>
                <p:oleObj name="Image" r:id="rId3" imgW="6767146" imgH="530398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971800"/>
                        <a:ext cx="4899025" cy="3840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1" name="Object 3"/>
          <p:cNvGraphicFramePr>
            <a:graphicFrameLocks noChangeAspect="1"/>
          </p:cNvGraphicFramePr>
          <p:nvPr/>
        </p:nvGraphicFramePr>
        <p:xfrm>
          <a:off x="76200" y="76200"/>
          <a:ext cx="4899025" cy="383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5" name="Image" r:id="rId5" imgW="6767146" imgH="5303980" progId="Photoshop.Image.7">
                  <p:embed/>
                </p:oleObj>
              </mc:Choice>
              <mc:Fallback>
                <p:oleObj name="Image" r:id="rId5" imgW="6767146" imgH="530398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76200"/>
                        <a:ext cx="4899025" cy="383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5105400" y="381000"/>
            <a:ext cx="4038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latin typeface="Arial Rounded MT Bold" pitchFamily="34" charset="0"/>
              </a:rPr>
              <a:t>THC </a:t>
            </a:r>
            <a:r>
              <a:rPr lang="en-US" sz="4000" i="1">
                <a:latin typeface="Arial Rounded MT Bold" pitchFamily="34" charset="0"/>
              </a:rPr>
              <a:t>(or AMO)</a:t>
            </a:r>
            <a:r>
              <a:rPr lang="en-US" sz="4000">
                <a:latin typeface="Arial Rounded MT Bold" pitchFamily="34" charset="0"/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en-US" sz="4000">
                <a:latin typeface="Arial Rounded MT Bold" pitchFamily="34" charset="0"/>
              </a:rPr>
              <a:t>STRONG</a:t>
            </a: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152400" y="4495800"/>
            <a:ext cx="3886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4000">
                <a:latin typeface="Arial Rounded MT Bold" pitchFamily="34" charset="0"/>
              </a:rPr>
              <a:t>THC </a:t>
            </a:r>
            <a:r>
              <a:rPr lang="en-US" sz="4000" i="1">
                <a:latin typeface="Arial Rounded MT Bold" pitchFamily="34" charset="0"/>
              </a:rPr>
              <a:t>(or AMO)</a:t>
            </a:r>
            <a:r>
              <a:rPr lang="en-US" sz="4000">
                <a:latin typeface="Arial Rounded MT Bold" pitchFamily="34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sz="4000">
                <a:latin typeface="Arial Rounded MT Bold" pitchFamily="34" charset="0"/>
              </a:rPr>
              <a:t>WEAK</a:t>
            </a:r>
          </a:p>
        </p:txBody>
      </p:sp>
      <p:sp>
        <p:nvSpPr>
          <p:cNvPr id="155654" name="Line 6"/>
          <p:cNvSpPr>
            <a:spLocks noChangeShapeType="1"/>
          </p:cNvSpPr>
          <p:nvPr/>
        </p:nvSpPr>
        <p:spPr bwMode="auto">
          <a:xfrm flipH="1">
            <a:off x="4953000" y="12192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55" name="Line 7"/>
          <p:cNvSpPr>
            <a:spLocks noChangeShapeType="1"/>
          </p:cNvSpPr>
          <p:nvPr/>
        </p:nvSpPr>
        <p:spPr bwMode="auto">
          <a:xfrm flipH="1">
            <a:off x="3276600" y="53340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0" y="869950"/>
          <a:ext cx="9144000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6" name="Image" r:id="rId3" imgW="3657298" imgH="1803961" progId="Photoshop.Image.7">
                  <p:embed/>
                </p:oleObj>
              </mc:Choice>
              <mc:Fallback>
                <p:oleObj name="Image" r:id="rId3" imgW="3657298" imgH="180396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69950"/>
                        <a:ext cx="9144000" cy="450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133600" y="39624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Arial Rounded MT Bold" pitchFamily="34" charset="0"/>
              </a:rPr>
              <a:t>1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343400" y="39624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Arial Rounded MT Bold" pitchFamily="34" charset="0"/>
              </a:rPr>
              <a:t>2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8305800" y="32004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Arial Rounded MT Bold" pitchFamily="34" charset="0"/>
              </a:rPr>
              <a:t>3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2133600" y="1524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Arial Rounded MT Bold" pitchFamily="34" charset="0"/>
              </a:rPr>
              <a:t>H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2667000" y="1066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Arial Rounded MT Bold" pitchFamily="34" charset="0"/>
              </a:rPr>
              <a:t>H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2514600" y="6461125"/>
            <a:ext cx="434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i="1"/>
              <a:t>Courtesy of John Marshall (MIT)</a:t>
            </a:r>
          </a:p>
        </p:txBody>
      </p:sp>
      <p:sp>
        <p:nvSpPr>
          <p:cNvPr id="60425" name="WordArt 9"/>
          <p:cNvSpPr>
            <a:spLocks noChangeArrowheads="1" noChangeShapeType="1" noTextEdit="1"/>
          </p:cNvSpPr>
          <p:nvPr/>
        </p:nvSpPr>
        <p:spPr bwMode="auto">
          <a:xfrm>
            <a:off x="1676400" y="5105400"/>
            <a:ext cx="4572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C00D0"/>
                </a:solidFill>
                <a:latin typeface="Arial Rounded MT Bold"/>
              </a:rPr>
              <a:t>X</a:t>
            </a:r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 flipV="1">
            <a:off x="1905000" y="4648200"/>
            <a:ext cx="304800" cy="4572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 flipV="1">
            <a:off x="8077200" y="4953000"/>
            <a:ext cx="533400" cy="228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WordArt 12"/>
          <p:cNvSpPr>
            <a:spLocks noChangeArrowheads="1" noChangeShapeType="1" noTextEdit="1"/>
          </p:cNvSpPr>
          <p:nvPr/>
        </p:nvSpPr>
        <p:spPr bwMode="auto">
          <a:xfrm>
            <a:off x="7620000" y="5105400"/>
            <a:ext cx="4572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C00D0"/>
                </a:solidFill>
                <a:latin typeface="Arial Rounded MT Bold"/>
              </a:rPr>
              <a:t>X</a:t>
            </a:r>
          </a:p>
        </p:txBody>
      </p:sp>
      <p:sp>
        <p:nvSpPr>
          <p:cNvPr id="60429" name="WordArt 13"/>
          <p:cNvSpPr>
            <a:spLocks noChangeArrowheads="1" noChangeShapeType="1" noTextEdit="1"/>
          </p:cNvSpPr>
          <p:nvPr/>
        </p:nvSpPr>
        <p:spPr bwMode="auto">
          <a:xfrm>
            <a:off x="1600200" y="5638800"/>
            <a:ext cx="6858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6600CC"/>
                </a:solidFill>
                <a:latin typeface="Arial Rounded MT Bold"/>
              </a:rPr>
              <a:t>SAS</a:t>
            </a:r>
          </a:p>
        </p:txBody>
      </p:sp>
      <p:sp>
        <p:nvSpPr>
          <p:cNvPr id="60430" name="WordArt 14"/>
          <p:cNvSpPr>
            <a:spLocks noChangeArrowheads="1" noChangeShapeType="1" noTextEdit="1"/>
          </p:cNvSpPr>
          <p:nvPr/>
        </p:nvSpPr>
        <p:spPr bwMode="auto">
          <a:xfrm>
            <a:off x="7543800" y="5638800"/>
            <a:ext cx="6858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6600CC"/>
                </a:solidFill>
                <a:latin typeface="Arial Rounded MT Bold"/>
              </a:rPr>
              <a:t>SAS</a:t>
            </a:r>
          </a:p>
        </p:txBody>
      </p:sp>
    </p:spTree>
    <p:extLst>
      <p:ext uri="{BB962C8B-B14F-4D97-AF65-F5344CB8AC3E}">
        <p14:creationId xmlns:p14="http://schemas.microsoft.com/office/powerpoint/2010/main" val="25216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66" name="Object 2"/>
          <p:cNvGraphicFramePr>
            <a:graphicFrameLocks noChangeAspect="1"/>
          </p:cNvGraphicFramePr>
          <p:nvPr/>
        </p:nvGraphicFramePr>
        <p:xfrm>
          <a:off x="609600" y="736600"/>
          <a:ext cx="7924800" cy="527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" name="Image" r:id="rId3" imgW="3223972" imgH="2145615" progId="Photoshop.Image.7">
                  <p:embed/>
                </p:oleObj>
              </mc:Choice>
              <mc:Fallback>
                <p:oleObj name="Image" r:id="rId3" imgW="3223972" imgH="214561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736600"/>
                        <a:ext cx="7924800" cy="527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7267" name="Freeform 3"/>
          <p:cNvSpPr>
            <a:spLocks/>
          </p:cNvSpPr>
          <p:nvPr/>
        </p:nvSpPr>
        <p:spPr bwMode="auto">
          <a:xfrm>
            <a:off x="5715000" y="838200"/>
            <a:ext cx="1409700" cy="1028700"/>
          </a:xfrm>
          <a:custGeom>
            <a:avLst/>
            <a:gdLst>
              <a:gd name="T0" fmla="*/ 344 w 888"/>
              <a:gd name="T1" fmla="*/ 296 h 648"/>
              <a:gd name="T2" fmla="*/ 440 w 888"/>
              <a:gd name="T3" fmla="*/ 104 h 648"/>
              <a:gd name="T4" fmla="*/ 632 w 888"/>
              <a:gd name="T5" fmla="*/ 8 h 648"/>
              <a:gd name="T6" fmla="*/ 872 w 888"/>
              <a:gd name="T7" fmla="*/ 152 h 648"/>
              <a:gd name="T8" fmla="*/ 728 w 888"/>
              <a:gd name="T9" fmla="*/ 392 h 648"/>
              <a:gd name="T10" fmla="*/ 440 w 888"/>
              <a:gd name="T11" fmla="*/ 440 h 648"/>
              <a:gd name="T12" fmla="*/ 296 w 888"/>
              <a:gd name="T13" fmla="*/ 584 h 648"/>
              <a:gd name="T14" fmla="*/ 56 w 888"/>
              <a:gd name="T15" fmla="*/ 632 h 648"/>
              <a:gd name="T16" fmla="*/ 8 w 888"/>
              <a:gd name="T17" fmla="*/ 488 h 648"/>
              <a:gd name="T18" fmla="*/ 104 w 888"/>
              <a:gd name="T19" fmla="*/ 344 h 648"/>
              <a:gd name="T20" fmla="*/ 344 w 888"/>
              <a:gd name="T21" fmla="*/ 296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88" h="648">
                <a:moveTo>
                  <a:pt x="344" y="296"/>
                </a:moveTo>
                <a:cubicBezTo>
                  <a:pt x="400" y="256"/>
                  <a:pt x="392" y="152"/>
                  <a:pt x="440" y="104"/>
                </a:cubicBezTo>
                <a:cubicBezTo>
                  <a:pt x="488" y="56"/>
                  <a:pt x="560" y="0"/>
                  <a:pt x="632" y="8"/>
                </a:cubicBezTo>
                <a:cubicBezTo>
                  <a:pt x="704" y="16"/>
                  <a:pt x="856" y="88"/>
                  <a:pt x="872" y="152"/>
                </a:cubicBezTo>
                <a:cubicBezTo>
                  <a:pt x="888" y="216"/>
                  <a:pt x="800" y="344"/>
                  <a:pt x="728" y="392"/>
                </a:cubicBezTo>
                <a:cubicBezTo>
                  <a:pt x="656" y="440"/>
                  <a:pt x="512" y="408"/>
                  <a:pt x="440" y="440"/>
                </a:cubicBezTo>
                <a:cubicBezTo>
                  <a:pt x="368" y="472"/>
                  <a:pt x="360" y="552"/>
                  <a:pt x="296" y="584"/>
                </a:cubicBezTo>
                <a:cubicBezTo>
                  <a:pt x="232" y="616"/>
                  <a:pt x="104" y="648"/>
                  <a:pt x="56" y="632"/>
                </a:cubicBezTo>
                <a:cubicBezTo>
                  <a:pt x="8" y="616"/>
                  <a:pt x="0" y="536"/>
                  <a:pt x="8" y="488"/>
                </a:cubicBezTo>
                <a:cubicBezTo>
                  <a:pt x="16" y="440"/>
                  <a:pt x="48" y="376"/>
                  <a:pt x="104" y="344"/>
                </a:cubicBezTo>
                <a:cubicBezTo>
                  <a:pt x="160" y="312"/>
                  <a:pt x="288" y="336"/>
                  <a:pt x="344" y="296"/>
                </a:cubicBezTo>
                <a:close/>
              </a:path>
            </a:pathLst>
          </a:custGeom>
          <a:noFill/>
          <a:ln w="25400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268" name="Oval 4"/>
          <p:cNvSpPr>
            <a:spLocks noChangeArrowheads="1"/>
          </p:cNvSpPr>
          <p:nvPr/>
        </p:nvSpPr>
        <p:spPr bwMode="auto">
          <a:xfrm rot="1042943">
            <a:off x="2435225" y="4964113"/>
            <a:ext cx="868363" cy="361950"/>
          </a:xfrm>
          <a:prstGeom prst="ellipse">
            <a:avLst/>
          </a:prstGeom>
          <a:noFill/>
          <a:ln w="25400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7269" name="Freeform 5"/>
          <p:cNvSpPr>
            <a:spLocks/>
          </p:cNvSpPr>
          <p:nvPr/>
        </p:nvSpPr>
        <p:spPr bwMode="auto">
          <a:xfrm>
            <a:off x="5257800" y="4724400"/>
            <a:ext cx="990600" cy="685800"/>
          </a:xfrm>
          <a:custGeom>
            <a:avLst/>
            <a:gdLst>
              <a:gd name="T0" fmla="*/ 32 w 648"/>
              <a:gd name="T1" fmla="*/ 32 h 384"/>
              <a:gd name="T2" fmla="*/ 32 w 648"/>
              <a:gd name="T3" fmla="*/ 224 h 384"/>
              <a:gd name="T4" fmla="*/ 224 w 648"/>
              <a:gd name="T5" fmla="*/ 368 h 384"/>
              <a:gd name="T6" fmla="*/ 560 w 648"/>
              <a:gd name="T7" fmla="*/ 320 h 384"/>
              <a:gd name="T8" fmla="*/ 608 w 648"/>
              <a:gd name="T9" fmla="*/ 176 h 384"/>
              <a:gd name="T10" fmla="*/ 320 w 648"/>
              <a:gd name="T11" fmla="*/ 176 h 384"/>
              <a:gd name="T12" fmla="*/ 224 w 648"/>
              <a:gd name="T13" fmla="*/ 128 h 384"/>
              <a:gd name="T14" fmla="*/ 128 w 648"/>
              <a:gd name="T15" fmla="*/ 32 h 384"/>
              <a:gd name="T16" fmla="*/ 32 w 648"/>
              <a:gd name="T17" fmla="*/ 32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8" h="384">
                <a:moveTo>
                  <a:pt x="32" y="32"/>
                </a:moveTo>
                <a:cubicBezTo>
                  <a:pt x="16" y="64"/>
                  <a:pt x="0" y="168"/>
                  <a:pt x="32" y="224"/>
                </a:cubicBezTo>
                <a:cubicBezTo>
                  <a:pt x="64" y="280"/>
                  <a:pt x="136" y="352"/>
                  <a:pt x="224" y="368"/>
                </a:cubicBezTo>
                <a:cubicBezTo>
                  <a:pt x="312" y="384"/>
                  <a:pt x="496" y="352"/>
                  <a:pt x="560" y="320"/>
                </a:cubicBezTo>
                <a:cubicBezTo>
                  <a:pt x="624" y="288"/>
                  <a:pt x="648" y="200"/>
                  <a:pt x="608" y="176"/>
                </a:cubicBezTo>
                <a:cubicBezTo>
                  <a:pt x="568" y="152"/>
                  <a:pt x="384" y="184"/>
                  <a:pt x="320" y="176"/>
                </a:cubicBezTo>
                <a:cubicBezTo>
                  <a:pt x="256" y="168"/>
                  <a:pt x="256" y="152"/>
                  <a:pt x="224" y="128"/>
                </a:cubicBezTo>
                <a:cubicBezTo>
                  <a:pt x="192" y="104"/>
                  <a:pt x="160" y="48"/>
                  <a:pt x="128" y="32"/>
                </a:cubicBezTo>
                <a:cubicBezTo>
                  <a:pt x="96" y="16"/>
                  <a:pt x="48" y="0"/>
                  <a:pt x="32" y="32"/>
                </a:cubicBezTo>
                <a:close/>
              </a:path>
            </a:pathLst>
          </a:custGeom>
          <a:noFill/>
          <a:ln w="25400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 flipH="1" flipV="1">
            <a:off x="2971800" y="3886200"/>
            <a:ext cx="228600" cy="457200"/>
          </a:xfrm>
          <a:prstGeom prst="line">
            <a:avLst/>
          </a:prstGeom>
          <a:noFill/>
          <a:ln w="28575">
            <a:solidFill>
              <a:srgbClr val="333399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271" name="Line 7"/>
          <p:cNvSpPr>
            <a:spLocks noChangeShapeType="1"/>
          </p:cNvSpPr>
          <p:nvPr/>
        </p:nvSpPr>
        <p:spPr bwMode="auto">
          <a:xfrm flipH="1" flipV="1">
            <a:off x="4343400" y="3886200"/>
            <a:ext cx="228600" cy="457200"/>
          </a:xfrm>
          <a:prstGeom prst="line">
            <a:avLst/>
          </a:prstGeom>
          <a:noFill/>
          <a:ln w="28575">
            <a:solidFill>
              <a:srgbClr val="333399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272" name="Line 8"/>
          <p:cNvSpPr>
            <a:spLocks noChangeShapeType="1"/>
          </p:cNvSpPr>
          <p:nvPr/>
        </p:nvSpPr>
        <p:spPr bwMode="auto">
          <a:xfrm flipH="1" flipV="1">
            <a:off x="8229600" y="3505200"/>
            <a:ext cx="152400" cy="304800"/>
          </a:xfrm>
          <a:prstGeom prst="line">
            <a:avLst/>
          </a:prstGeom>
          <a:noFill/>
          <a:ln w="28575">
            <a:solidFill>
              <a:srgbClr val="333399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273" name="Line 9"/>
          <p:cNvSpPr>
            <a:spLocks noChangeShapeType="1"/>
          </p:cNvSpPr>
          <p:nvPr/>
        </p:nvSpPr>
        <p:spPr bwMode="auto">
          <a:xfrm flipH="1" flipV="1">
            <a:off x="6019800" y="3810000"/>
            <a:ext cx="228600" cy="457200"/>
          </a:xfrm>
          <a:prstGeom prst="line">
            <a:avLst/>
          </a:prstGeom>
          <a:noFill/>
          <a:ln w="28575">
            <a:solidFill>
              <a:srgbClr val="333399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2819400" y="54102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CC66FF"/>
                </a:solidFill>
              </a:rPr>
              <a:t>SAS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5867400" y="54102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CC66FF"/>
                </a:solidFill>
              </a:rPr>
              <a:t>SAS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400800" y="3810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CC66FF"/>
                </a:solidFill>
              </a:rPr>
              <a:t>THC</a:t>
            </a:r>
          </a:p>
        </p:txBody>
      </p:sp>
    </p:spTree>
    <p:extLst>
      <p:ext uri="{BB962C8B-B14F-4D97-AF65-F5344CB8AC3E}">
        <p14:creationId xmlns:p14="http://schemas.microsoft.com/office/powerpoint/2010/main" val="860002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229663"/>
              </p:ext>
            </p:extLst>
          </p:nvPr>
        </p:nvGraphicFramePr>
        <p:xfrm>
          <a:off x="952500" y="5257800"/>
          <a:ext cx="3556000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8" name="Image" r:id="rId3" imgW="4977778" imgH="1015515" progId="Photoshop.Image.7">
                  <p:embed/>
                </p:oleObj>
              </mc:Choice>
              <mc:Fallback>
                <p:oleObj name="Image" r:id="rId3" imgW="4977778" imgH="101551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" y="5257800"/>
                        <a:ext cx="3556000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251335"/>
              </p:ext>
            </p:extLst>
          </p:nvPr>
        </p:nvGraphicFramePr>
        <p:xfrm>
          <a:off x="952500" y="2971800"/>
          <a:ext cx="3556000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9" name="Image" r:id="rId5" imgW="4977778" imgH="1015515" progId="Photoshop.Image.7">
                  <p:embed/>
                </p:oleObj>
              </mc:Choice>
              <mc:Fallback>
                <p:oleObj name="Image" r:id="rId5" imgW="4977778" imgH="101551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" y="2971800"/>
                        <a:ext cx="3556000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991748"/>
              </p:ext>
            </p:extLst>
          </p:nvPr>
        </p:nvGraphicFramePr>
        <p:xfrm>
          <a:off x="952500" y="685800"/>
          <a:ext cx="3556000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0" name="Image" r:id="rId6" imgW="4977778" imgH="1015515" progId="Photoshop.Image.7">
                  <p:embed/>
                </p:oleObj>
              </mc:Choice>
              <mc:Fallback>
                <p:oleObj name="Image" r:id="rId6" imgW="4977778" imgH="101551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" y="685800"/>
                        <a:ext cx="3556000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1181100" y="609600"/>
            <a:ext cx="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8" name="Line 6"/>
          <p:cNvSpPr>
            <a:spLocks noChangeShapeType="1"/>
          </p:cNvSpPr>
          <p:nvPr/>
        </p:nvSpPr>
        <p:spPr bwMode="auto">
          <a:xfrm>
            <a:off x="4457700" y="609600"/>
            <a:ext cx="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auto">
          <a:xfrm>
            <a:off x="1181100" y="20574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876300" y="228600"/>
            <a:ext cx="3733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/>
              <a:t> ~~~~~~~~~~</a:t>
            </a:r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2933700" y="0"/>
            <a:ext cx="91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 dirty="0">
                <a:solidFill>
                  <a:srgbClr val="FF0000"/>
                </a:solidFill>
              </a:rPr>
              <a:t>Solar +25</a:t>
            </a: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4533900" y="11430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/>
              <a:t>MOC = -25</a:t>
            </a:r>
          </a:p>
        </p:txBody>
      </p:sp>
      <p:sp>
        <p:nvSpPr>
          <p:cNvPr id="74763" name="Line 11"/>
          <p:cNvSpPr>
            <a:spLocks noChangeShapeType="1"/>
          </p:cNvSpPr>
          <p:nvPr/>
        </p:nvSpPr>
        <p:spPr bwMode="auto">
          <a:xfrm>
            <a:off x="1181100" y="2895600"/>
            <a:ext cx="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4" name="Line 12"/>
          <p:cNvSpPr>
            <a:spLocks noChangeShapeType="1"/>
          </p:cNvSpPr>
          <p:nvPr/>
        </p:nvSpPr>
        <p:spPr bwMode="auto">
          <a:xfrm>
            <a:off x="4457700" y="2895600"/>
            <a:ext cx="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5" name="Line 13"/>
          <p:cNvSpPr>
            <a:spLocks noChangeShapeType="1"/>
          </p:cNvSpPr>
          <p:nvPr/>
        </p:nvSpPr>
        <p:spPr bwMode="auto">
          <a:xfrm>
            <a:off x="1181100" y="43434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6" name="Text Box 14"/>
          <p:cNvSpPr txBox="1">
            <a:spLocks noChangeArrowheads="1"/>
          </p:cNvSpPr>
          <p:nvPr/>
        </p:nvSpPr>
        <p:spPr bwMode="auto">
          <a:xfrm>
            <a:off x="876300" y="2514600"/>
            <a:ext cx="3733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/>
              <a:t> ~~~~~~~~~~</a:t>
            </a:r>
          </a:p>
        </p:txBody>
      </p:sp>
      <p:sp>
        <p:nvSpPr>
          <p:cNvPr id="74767" name="Text Box 15"/>
          <p:cNvSpPr txBox="1">
            <a:spLocks noChangeArrowheads="1"/>
          </p:cNvSpPr>
          <p:nvPr/>
        </p:nvSpPr>
        <p:spPr bwMode="auto">
          <a:xfrm>
            <a:off x="2732809" y="2240756"/>
            <a:ext cx="91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 dirty="0">
                <a:solidFill>
                  <a:srgbClr val="FF0000"/>
                </a:solidFill>
              </a:rPr>
              <a:t>Solar +25</a:t>
            </a:r>
          </a:p>
        </p:txBody>
      </p:sp>
      <p:sp>
        <p:nvSpPr>
          <p:cNvPr id="74768" name="Text Box 16"/>
          <p:cNvSpPr txBox="1">
            <a:spLocks noChangeArrowheads="1"/>
          </p:cNvSpPr>
          <p:nvPr/>
        </p:nvSpPr>
        <p:spPr bwMode="auto">
          <a:xfrm>
            <a:off x="4533900" y="33528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/>
              <a:t>MOC = -35</a:t>
            </a:r>
          </a:p>
        </p:txBody>
      </p:sp>
      <p:sp>
        <p:nvSpPr>
          <p:cNvPr id="74769" name="Line 17"/>
          <p:cNvSpPr>
            <a:spLocks noChangeShapeType="1"/>
          </p:cNvSpPr>
          <p:nvPr/>
        </p:nvSpPr>
        <p:spPr bwMode="auto">
          <a:xfrm>
            <a:off x="1181100" y="5181600"/>
            <a:ext cx="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0" name="Line 18"/>
          <p:cNvSpPr>
            <a:spLocks noChangeShapeType="1"/>
          </p:cNvSpPr>
          <p:nvPr/>
        </p:nvSpPr>
        <p:spPr bwMode="auto">
          <a:xfrm>
            <a:off x="4457700" y="5181600"/>
            <a:ext cx="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1" name="Text Box 19"/>
          <p:cNvSpPr txBox="1">
            <a:spLocks noChangeArrowheads="1"/>
          </p:cNvSpPr>
          <p:nvPr/>
        </p:nvSpPr>
        <p:spPr bwMode="auto">
          <a:xfrm>
            <a:off x="876300" y="4800600"/>
            <a:ext cx="3733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/>
              <a:t> ~~~~~~~~~~</a:t>
            </a:r>
          </a:p>
        </p:txBody>
      </p:sp>
      <p:sp>
        <p:nvSpPr>
          <p:cNvPr id="74772" name="Text Box 20"/>
          <p:cNvSpPr txBox="1">
            <a:spLocks noChangeArrowheads="1"/>
          </p:cNvSpPr>
          <p:nvPr/>
        </p:nvSpPr>
        <p:spPr bwMode="auto">
          <a:xfrm>
            <a:off x="2736850" y="4497102"/>
            <a:ext cx="91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 dirty="0">
                <a:solidFill>
                  <a:srgbClr val="FF0000"/>
                </a:solidFill>
              </a:rPr>
              <a:t>Solar +25</a:t>
            </a:r>
          </a:p>
        </p:txBody>
      </p:sp>
      <p:sp>
        <p:nvSpPr>
          <p:cNvPr id="74773" name="Text Box 21"/>
          <p:cNvSpPr txBox="1">
            <a:spLocks noChangeArrowheads="1"/>
          </p:cNvSpPr>
          <p:nvPr/>
        </p:nvSpPr>
        <p:spPr bwMode="auto">
          <a:xfrm>
            <a:off x="4610100" y="57150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/>
              <a:t>MOC = -15</a:t>
            </a:r>
          </a:p>
        </p:txBody>
      </p:sp>
      <p:sp>
        <p:nvSpPr>
          <p:cNvPr id="74774" name="Line 22"/>
          <p:cNvSpPr>
            <a:spLocks noChangeShapeType="1"/>
          </p:cNvSpPr>
          <p:nvPr/>
        </p:nvSpPr>
        <p:spPr bwMode="auto">
          <a:xfrm flipH="1">
            <a:off x="1333500" y="609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5" name="Line 23"/>
          <p:cNvSpPr>
            <a:spLocks noChangeShapeType="1"/>
          </p:cNvSpPr>
          <p:nvPr/>
        </p:nvSpPr>
        <p:spPr bwMode="auto">
          <a:xfrm flipH="1">
            <a:off x="1638300" y="609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6" name="Line 24"/>
          <p:cNvSpPr>
            <a:spLocks noChangeShapeType="1"/>
          </p:cNvSpPr>
          <p:nvPr/>
        </p:nvSpPr>
        <p:spPr bwMode="auto">
          <a:xfrm flipH="1">
            <a:off x="1943100" y="609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7" name="Line 25"/>
          <p:cNvSpPr>
            <a:spLocks noChangeShapeType="1"/>
          </p:cNvSpPr>
          <p:nvPr/>
        </p:nvSpPr>
        <p:spPr bwMode="auto">
          <a:xfrm flipH="1">
            <a:off x="2247900" y="609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8" name="Line 26"/>
          <p:cNvSpPr>
            <a:spLocks noChangeShapeType="1"/>
          </p:cNvSpPr>
          <p:nvPr/>
        </p:nvSpPr>
        <p:spPr bwMode="auto">
          <a:xfrm flipH="1">
            <a:off x="2552700" y="609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9" name="Line 27"/>
          <p:cNvSpPr>
            <a:spLocks noChangeShapeType="1"/>
          </p:cNvSpPr>
          <p:nvPr/>
        </p:nvSpPr>
        <p:spPr bwMode="auto">
          <a:xfrm flipH="1">
            <a:off x="2857500" y="609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0" name="Line 28"/>
          <p:cNvSpPr>
            <a:spLocks noChangeShapeType="1"/>
          </p:cNvSpPr>
          <p:nvPr/>
        </p:nvSpPr>
        <p:spPr bwMode="auto">
          <a:xfrm flipH="1">
            <a:off x="3238500" y="609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1" name="Line 29"/>
          <p:cNvSpPr>
            <a:spLocks noChangeShapeType="1"/>
          </p:cNvSpPr>
          <p:nvPr/>
        </p:nvSpPr>
        <p:spPr bwMode="auto">
          <a:xfrm flipH="1">
            <a:off x="3543300" y="609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2" name="Line 30"/>
          <p:cNvSpPr>
            <a:spLocks noChangeShapeType="1"/>
          </p:cNvSpPr>
          <p:nvPr/>
        </p:nvSpPr>
        <p:spPr bwMode="auto">
          <a:xfrm flipH="1">
            <a:off x="3848100" y="609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3" name="Line 31"/>
          <p:cNvSpPr>
            <a:spLocks noChangeShapeType="1"/>
          </p:cNvSpPr>
          <p:nvPr/>
        </p:nvSpPr>
        <p:spPr bwMode="auto">
          <a:xfrm flipH="1">
            <a:off x="4152900" y="609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4" name="Text Box 32"/>
          <p:cNvSpPr txBox="1">
            <a:spLocks noChangeArrowheads="1"/>
          </p:cNvSpPr>
          <p:nvPr/>
        </p:nvSpPr>
        <p:spPr bwMode="auto">
          <a:xfrm>
            <a:off x="2552700" y="6096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-25</a:t>
            </a:r>
          </a:p>
        </p:txBody>
      </p:sp>
      <p:sp>
        <p:nvSpPr>
          <p:cNvPr id="74785" name="Line 33"/>
          <p:cNvSpPr>
            <a:spLocks noChangeShapeType="1"/>
          </p:cNvSpPr>
          <p:nvPr/>
        </p:nvSpPr>
        <p:spPr bwMode="auto">
          <a:xfrm flipH="1">
            <a:off x="1409700" y="5181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6" name="Line 34"/>
          <p:cNvSpPr>
            <a:spLocks noChangeShapeType="1"/>
          </p:cNvSpPr>
          <p:nvPr/>
        </p:nvSpPr>
        <p:spPr bwMode="auto">
          <a:xfrm flipH="1">
            <a:off x="1714500" y="5181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7" name="Line 35"/>
          <p:cNvSpPr>
            <a:spLocks noChangeShapeType="1"/>
          </p:cNvSpPr>
          <p:nvPr/>
        </p:nvSpPr>
        <p:spPr bwMode="auto">
          <a:xfrm flipH="1">
            <a:off x="2019300" y="5181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8" name="Line 36"/>
          <p:cNvSpPr>
            <a:spLocks noChangeShapeType="1"/>
          </p:cNvSpPr>
          <p:nvPr/>
        </p:nvSpPr>
        <p:spPr bwMode="auto">
          <a:xfrm flipH="1">
            <a:off x="2324100" y="5181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9" name="Line 37"/>
          <p:cNvSpPr>
            <a:spLocks noChangeShapeType="1"/>
          </p:cNvSpPr>
          <p:nvPr/>
        </p:nvSpPr>
        <p:spPr bwMode="auto">
          <a:xfrm flipH="1">
            <a:off x="2628900" y="5181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0" name="Line 38"/>
          <p:cNvSpPr>
            <a:spLocks noChangeShapeType="1"/>
          </p:cNvSpPr>
          <p:nvPr/>
        </p:nvSpPr>
        <p:spPr bwMode="auto">
          <a:xfrm flipH="1">
            <a:off x="2933700" y="5181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1" name="Line 39"/>
          <p:cNvSpPr>
            <a:spLocks noChangeShapeType="1"/>
          </p:cNvSpPr>
          <p:nvPr/>
        </p:nvSpPr>
        <p:spPr bwMode="auto">
          <a:xfrm flipH="1">
            <a:off x="3238500" y="5181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2" name="Line 40"/>
          <p:cNvSpPr>
            <a:spLocks noChangeShapeType="1"/>
          </p:cNvSpPr>
          <p:nvPr/>
        </p:nvSpPr>
        <p:spPr bwMode="auto">
          <a:xfrm flipH="1">
            <a:off x="3543300" y="5181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3" name="Line 41"/>
          <p:cNvSpPr>
            <a:spLocks noChangeShapeType="1"/>
          </p:cNvSpPr>
          <p:nvPr/>
        </p:nvSpPr>
        <p:spPr bwMode="auto">
          <a:xfrm flipH="1">
            <a:off x="3848100" y="5181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4" name="Line 42"/>
          <p:cNvSpPr>
            <a:spLocks noChangeShapeType="1"/>
          </p:cNvSpPr>
          <p:nvPr/>
        </p:nvSpPr>
        <p:spPr bwMode="auto">
          <a:xfrm flipH="1">
            <a:off x="4152900" y="5181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5" name="Line 43"/>
          <p:cNvSpPr>
            <a:spLocks noChangeShapeType="1"/>
          </p:cNvSpPr>
          <p:nvPr/>
        </p:nvSpPr>
        <p:spPr bwMode="auto">
          <a:xfrm flipH="1">
            <a:off x="1409700" y="2895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6" name="Line 44"/>
          <p:cNvSpPr>
            <a:spLocks noChangeShapeType="1"/>
          </p:cNvSpPr>
          <p:nvPr/>
        </p:nvSpPr>
        <p:spPr bwMode="auto">
          <a:xfrm flipH="1">
            <a:off x="1714500" y="2895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7" name="Line 45"/>
          <p:cNvSpPr>
            <a:spLocks noChangeShapeType="1"/>
          </p:cNvSpPr>
          <p:nvPr/>
        </p:nvSpPr>
        <p:spPr bwMode="auto">
          <a:xfrm flipH="1">
            <a:off x="2019300" y="2895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8" name="Line 46"/>
          <p:cNvSpPr>
            <a:spLocks noChangeShapeType="1"/>
          </p:cNvSpPr>
          <p:nvPr/>
        </p:nvSpPr>
        <p:spPr bwMode="auto">
          <a:xfrm flipH="1">
            <a:off x="2324100" y="2895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9" name="Line 47"/>
          <p:cNvSpPr>
            <a:spLocks noChangeShapeType="1"/>
          </p:cNvSpPr>
          <p:nvPr/>
        </p:nvSpPr>
        <p:spPr bwMode="auto">
          <a:xfrm flipH="1">
            <a:off x="2628900" y="2895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00" name="Line 48"/>
          <p:cNvSpPr>
            <a:spLocks noChangeShapeType="1"/>
          </p:cNvSpPr>
          <p:nvPr/>
        </p:nvSpPr>
        <p:spPr bwMode="auto">
          <a:xfrm flipH="1">
            <a:off x="2933700" y="2895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01" name="Line 49"/>
          <p:cNvSpPr>
            <a:spLocks noChangeShapeType="1"/>
          </p:cNvSpPr>
          <p:nvPr/>
        </p:nvSpPr>
        <p:spPr bwMode="auto">
          <a:xfrm flipH="1">
            <a:off x="3238500" y="2895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02" name="Line 50"/>
          <p:cNvSpPr>
            <a:spLocks noChangeShapeType="1"/>
          </p:cNvSpPr>
          <p:nvPr/>
        </p:nvSpPr>
        <p:spPr bwMode="auto">
          <a:xfrm flipH="1">
            <a:off x="3543300" y="2895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03" name="Line 51"/>
          <p:cNvSpPr>
            <a:spLocks noChangeShapeType="1"/>
          </p:cNvSpPr>
          <p:nvPr/>
        </p:nvSpPr>
        <p:spPr bwMode="auto">
          <a:xfrm flipH="1">
            <a:off x="3848100" y="2895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04" name="Line 52"/>
          <p:cNvSpPr>
            <a:spLocks noChangeShapeType="1"/>
          </p:cNvSpPr>
          <p:nvPr/>
        </p:nvSpPr>
        <p:spPr bwMode="auto">
          <a:xfrm flipH="1">
            <a:off x="4152900" y="2895600"/>
            <a:ext cx="215900" cy="45720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05" name="Text Box 53"/>
          <p:cNvSpPr txBox="1">
            <a:spLocks noChangeArrowheads="1"/>
          </p:cNvSpPr>
          <p:nvPr/>
        </p:nvSpPr>
        <p:spPr bwMode="auto">
          <a:xfrm>
            <a:off x="2552700" y="28956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-35</a:t>
            </a:r>
          </a:p>
        </p:txBody>
      </p:sp>
      <p:sp>
        <p:nvSpPr>
          <p:cNvPr id="74806" name="Text Box 54"/>
          <p:cNvSpPr txBox="1">
            <a:spLocks noChangeArrowheads="1"/>
          </p:cNvSpPr>
          <p:nvPr/>
        </p:nvSpPr>
        <p:spPr bwMode="auto">
          <a:xfrm>
            <a:off x="2476500" y="51816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- 15</a:t>
            </a:r>
          </a:p>
        </p:txBody>
      </p:sp>
      <p:sp>
        <p:nvSpPr>
          <p:cNvPr id="74807" name="Text Box 55"/>
          <p:cNvSpPr txBox="1">
            <a:spLocks noChangeArrowheads="1"/>
          </p:cNvSpPr>
          <p:nvPr/>
        </p:nvSpPr>
        <p:spPr bwMode="auto">
          <a:xfrm>
            <a:off x="4457700" y="609600"/>
            <a:ext cx="152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i="1">
                <a:solidFill>
                  <a:srgbClr val="009900"/>
                </a:solidFill>
              </a:rPr>
              <a:t>Mixed Layer Thermocline</a:t>
            </a:r>
          </a:p>
        </p:txBody>
      </p:sp>
      <p:sp>
        <p:nvSpPr>
          <p:cNvPr id="74808" name="Text Box 56"/>
          <p:cNvSpPr txBox="1">
            <a:spLocks noChangeArrowheads="1"/>
          </p:cNvSpPr>
          <p:nvPr/>
        </p:nvSpPr>
        <p:spPr bwMode="auto">
          <a:xfrm>
            <a:off x="4457700" y="297180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i="1" dirty="0">
                <a:solidFill>
                  <a:srgbClr val="009900"/>
                </a:solidFill>
              </a:rPr>
              <a:t>Mixed Layer</a:t>
            </a:r>
          </a:p>
        </p:txBody>
      </p:sp>
      <p:sp>
        <p:nvSpPr>
          <p:cNvPr id="74809" name="Text Box 57"/>
          <p:cNvSpPr txBox="1">
            <a:spLocks noChangeArrowheads="1"/>
          </p:cNvSpPr>
          <p:nvPr/>
        </p:nvSpPr>
        <p:spPr bwMode="auto">
          <a:xfrm>
            <a:off x="4457700" y="525780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i="1">
                <a:solidFill>
                  <a:srgbClr val="009900"/>
                </a:solidFill>
              </a:rPr>
              <a:t>Mixed Layer</a:t>
            </a:r>
          </a:p>
        </p:txBody>
      </p:sp>
      <p:sp>
        <p:nvSpPr>
          <p:cNvPr id="74810" name="Line 58"/>
          <p:cNvSpPr>
            <a:spLocks noChangeShapeType="1"/>
          </p:cNvSpPr>
          <p:nvPr/>
        </p:nvSpPr>
        <p:spPr bwMode="auto">
          <a:xfrm flipH="1">
            <a:off x="4381500" y="990600"/>
            <a:ext cx="304800" cy="762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11" name="Text Box 59"/>
          <p:cNvSpPr txBox="1">
            <a:spLocks noChangeArrowheads="1"/>
          </p:cNvSpPr>
          <p:nvPr/>
        </p:nvSpPr>
        <p:spPr bwMode="auto">
          <a:xfrm>
            <a:off x="876300" y="20574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SP</a:t>
            </a:r>
          </a:p>
        </p:txBody>
      </p:sp>
      <p:sp>
        <p:nvSpPr>
          <p:cNvPr id="74812" name="Text Box 60"/>
          <p:cNvSpPr txBox="1">
            <a:spLocks noChangeArrowheads="1"/>
          </p:cNvSpPr>
          <p:nvPr/>
        </p:nvSpPr>
        <p:spPr bwMode="auto">
          <a:xfrm>
            <a:off x="4152900" y="20574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NP</a:t>
            </a:r>
          </a:p>
        </p:txBody>
      </p:sp>
      <p:sp>
        <p:nvSpPr>
          <p:cNvPr id="74813" name="Line 61"/>
          <p:cNvSpPr>
            <a:spLocks noChangeShapeType="1"/>
          </p:cNvSpPr>
          <p:nvPr/>
        </p:nvSpPr>
        <p:spPr bwMode="auto">
          <a:xfrm>
            <a:off x="1181100" y="43434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14" name="Text Box 62"/>
          <p:cNvSpPr txBox="1">
            <a:spLocks noChangeArrowheads="1"/>
          </p:cNvSpPr>
          <p:nvPr/>
        </p:nvSpPr>
        <p:spPr bwMode="auto">
          <a:xfrm>
            <a:off x="876300" y="43434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SP</a:t>
            </a:r>
          </a:p>
        </p:txBody>
      </p:sp>
      <p:sp>
        <p:nvSpPr>
          <p:cNvPr id="74815" name="Text Box 63"/>
          <p:cNvSpPr txBox="1">
            <a:spLocks noChangeArrowheads="1"/>
          </p:cNvSpPr>
          <p:nvPr/>
        </p:nvSpPr>
        <p:spPr bwMode="auto">
          <a:xfrm>
            <a:off x="4152900" y="43434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NP</a:t>
            </a:r>
          </a:p>
        </p:txBody>
      </p:sp>
      <p:sp>
        <p:nvSpPr>
          <p:cNvPr id="74816" name="Line 64"/>
          <p:cNvSpPr>
            <a:spLocks noChangeShapeType="1"/>
          </p:cNvSpPr>
          <p:nvPr/>
        </p:nvSpPr>
        <p:spPr bwMode="auto">
          <a:xfrm>
            <a:off x="1181100" y="66294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17" name="Text Box 65"/>
          <p:cNvSpPr txBox="1">
            <a:spLocks noChangeArrowheads="1"/>
          </p:cNvSpPr>
          <p:nvPr/>
        </p:nvSpPr>
        <p:spPr bwMode="auto">
          <a:xfrm>
            <a:off x="876300" y="65532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SP</a:t>
            </a:r>
          </a:p>
        </p:txBody>
      </p:sp>
      <p:sp>
        <p:nvSpPr>
          <p:cNvPr id="74818" name="Text Box 66"/>
          <p:cNvSpPr txBox="1">
            <a:spLocks noChangeArrowheads="1"/>
          </p:cNvSpPr>
          <p:nvPr/>
        </p:nvSpPr>
        <p:spPr bwMode="auto">
          <a:xfrm>
            <a:off x="4152900" y="65532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NP</a:t>
            </a:r>
          </a:p>
        </p:txBody>
      </p:sp>
      <p:sp>
        <p:nvSpPr>
          <p:cNvPr id="74819" name="Freeform 67"/>
          <p:cNvSpPr>
            <a:spLocks/>
          </p:cNvSpPr>
          <p:nvPr/>
        </p:nvSpPr>
        <p:spPr bwMode="auto">
          <a:xfrm>
            <a:off x="1333500" y="1066800"/>
            <a:ext cx="1600200" cy="939800"/>
          </a:xfrm>
          <a:custGeom>
            <a:avLst/>
            <a:gdLst>
              <a:gd name="T0" fmla="*/ 0 w 1024"/>
              <a:gd name="T1" fmla="*/ 0 h 544"/>
              <a:gd name="T2" fmla="*/ 192 w 1024"/>
              <a:gd name="T3" fmla="*/ 384 h 544"/>
              <a:gd name="T4" fmla="*/ 864 w 1024"/>
              <a:gd name="T5" fmla="*/ 528 h 544"/>
              <a:gd name="T6" fmla="*/ 1008 w 1024"/>
              <a:gd name="T7" fmla="*/ 480 h 544"/>
              <a:gd name="T8" fmla="*/ 960 w 1024"/>
              <a:gd name="T9" fmla="*/ 384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4" h="544">
                <a:moveTo>
                  <a:pt x="0" y="0"/>
                </a:moveTo>
                <a:cubicBezTo>
                  <a:pt x="24" y="148"/>
                  <a:pt x="48" y="296"/>
                  <a:pt x="192" y="384"/>
                </a:cubicBezTo>
                <a:cubicBezTo>
                  <a:pt x="336" y="472"/>
                  <a:pt x="728" y="512"/>
                  <a:pt x="864" y="528"/>
                </a:cubicBezTo>
                <a:cubicBezTo>
                  <a:pt x="1000" y="544"/>
                  <a:pt x="992" y="504"/>
                  <a:pt x="1008" y="480"/>
                </a:cubicBezTo>
                <a:cubicBezTo>
                  <a:pt x="1024" y="456"/>
                  <a:pt x="992" y="420"/>
                  <a:pt x="960" y="384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20" name="Freeform 68"/>
          <p:cNvSpPr>
            <a:spLocks/>
          </p:cNvSpPr>
          <p:nvPr/>
        </p:nvSpPr>
        <p:spPr bwMode="auto">
          <a:xfrm>
            <a:off x="2400300" y="914400"/>
            <a:ext cx="1841500" cy="914400"/>
          </a:xfrm>
          <a:custGeom>
            <a:avLst/>
            <a:gdLst>
              <a:gd name="T0" fmla="*/ 1064 w 1064"/>
              <a:gd name="T1" fmla="*/ 96 h 656"/>
              <a:gd name="T2" fmla="*/ 920 w 1064"/>
              <a:gd name="T3" fmla="*/ 576 h 656"/>
              <a:gd name="T4" fmla="*/ 200 w 1064"/>
              <a:gd name="T5" fmla="*/ 576 h 656"/>
              <a:gd name="T6" fmla="*/ 8 w 1064"/>
              <a:gd name="T7" fmla="*/ 336 h 656"/>
              <a:gd name="T8" fmla="*/ 152 w 1064"/>
              <a:gd name="T9" fmla="*/ 0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4" h="656">
                <a:moveTo>
                  <a:pt x="1064" y="96"/>
                </a:moveTo>
                <a:cubicBezTo>
                  <a:pt x="1064" y="296"/>
                  <a:pt x="1064" y="496"/>
                  <a:pt x="920" y="576"/>
                </a:cubicBezTo>
                <a:cubicBezTo>
                  <a:pt x="776" y="656"/>
                  <a:pt x="352" y="616"/>
                  <a:pt x="200" y="576"/>
                </a:cubicBezTo>
                <a:cubicBezTo>
                  <a:pt x="48" y="536"/>
                  <a:pt x="16" y="432"/>
                  <a:pt x="8" y="336"/>
                </a:cubicBezTo>
                <a:cubicBezTo>
                  <a:pt x="0" y="240"/>
                  <a:pt x="76" y="120"/>
                  <a:pt x="152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21" name="Line 69"/>
          <p:cNvSpPr>
            <a:spLocks noChangeShapeType="1"/>
          </p:cNvSpPr>
          <p:nvPr/>
        </p:nvSpPr>
        <p:spPr bwMode="auto">
          <a:xfrm>
            <a:off x="1181100" y="43434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22" name="Line 70"/>
          <p:cNvSpPr>
            <a:spLocks noChangeShapeType="1"/>
          </p:cNvSpPr>
          <p:nvPr/>
        </p:nvSpPr>
        <p:spPr bwMode="auto">
          <a:xfrm>
            <a:off x="1181100" y="66294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23" name="Freeform 71"/>
          <p:cNvSpPr>
            <a:spLocks/>
          </p:cNvSpPr>
          <p:nvPr/>
        </p:nvSpPr>
        <p:spPr bwMode="auto">
          <a:xfrm>
            <a:off x="2476500" y="0"/>
            <a:ext cx="544513" cy="788988"/>
          </a:xfrm>
          <a:custGeom>
            <a:avLst/>
            <a:gdLst>
              <a:gd name="T0" fmla="*/ 343 w 343"/>
              <a:gd name="T1" fmla="*/ 0 h 545"/>
              <a:gd name="T2" fmla="*/ 263 w 343"/>
              <a:gd name="T3" fmla="*/ 249 h 545"/>
              <a:gd name="T4" fmla="*/ 144 w 343"/>
              <a:gd name="T5" fmla="*/ 161 h 545"/>
              <a:gd name="T6" fmla="*/ 0 w 343"/>
              <a:gd name="T7" fmla="*/ 545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3" h="545">
                <a:moveTo>
                  <a:pt x="343" y="0"/>
                </a:moveTo>
                <a:cubicBezTo>
                  <a:pt x="316" y="82"/>
                  <a:pt x="301" y="172"/>
                  <a:pt x="263" y="249"/>
                </a:cubicBezTo>
                <a:lnTo>
                  <a:pt x="144" y="161"/>
                </a:lnTo>
                <a:lnTo>
                  <a:pt x="0" y="545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24" name="Freeform 72"/>
          <p:cNvSpPr>
            <a:spLocks/>
          </p:cNvSpPr>
          <p:nvPr/>
        </p:nvSpPr>
        <p:spPr bwMode="auto">
          <a:xfrm>
            <a:off x="2247900" y="2362200"/>
            <a:ext cx="544513" cy="788988"/>
          </a:xfrm>
          <a:custGeom>
            <a:avLst/>
            <a:gdLst>
              <a:gd name="T0" fmla="*/ 343 w 343"/>
              <a:gd name="T1" fmla="*/ 0 h 545"/>
              <a:gd name="T2" fmla="*/ 263 w 343"/>
              <a:gd name="T3" fmla="*/ 249 h 545"/>
              <a:gd name="T4" fmla="*/ 144 w 343"/>
              <a:gd name="T5" fmla="*/ 161 h 545"/>
              <a:gd name="T6" fmla="*/ 0 w 343"/>
              <a:gd name="T7" fmla="*/ 545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3" h="545">
                <a:moveTo>
                  <a:pt x="343" y="0"/>
                </a:moveTo>
                <a:cubicBezTo>
                  <a:pt x="316" y="82"/>
                  <a:pt x="301" y="172"/>
                  <a:pt x="263" y="249"/>
                </a:cubicBezTo>
                <a:lnTo>
                  <a:pt x="144" y="161"/>
                </a:lnTo>
                <a:lnTo>
                  <a:pt x="0" y="545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25" name="Freeform 73"/>
          <p:cNvSpPr>
            <a:spLocks/>
          </p:cNvSpPr>
          <p:nvPr/>
        </p:nvSpPr>
        <p:spPr bwMode="auto">
          <a:xfrm>
            <a:off x="2247900" y="4648200"/>
            <a:ext cx="544513" cy="788988"/>
          </a:xfrm>
          <a:custGeom>
            <a:avLst/>
            <a:gdLst>
              <a:gd name="T0" fmla="*/ 343 w 343"/>
              <a:gd name="T1" fmla="*/ 0 h 545"/>
              <a:gd name="T2" fmla="*/ 263 w 343"/>
              <a:gd name="T3" fmla="*/ 249 h 545"/>
              <a:gd name="T4" fmla="*/ 144 w 343"/>
              <a:gd name="T5" fmla="*/ 161 h 545"/>
              <a:gd name="T6" fmla="*/ 0 w 343"/>
              <a:gd name="T7" fmla="*/ 545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3" h="545">
                <a:moveTo>
                  <a:pt x="343" y="0"/>
                </a:moveTo>
                <a:cubicBezTo>
                  <a:pt x="316" y="82"/>
                  <a:pt x="301" y="172"/>
                  <a:pt x="263" y="249"/>
                </a:cubicBezTo>
                <a:lnTo>
                  <a:pt x="144" y="161"/>
                </a:lnTo>
                <a:lnTo>
                  <a:pt x="0" y="545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26" name="Text Box 74"/>
          <p:cNvSpPr txBox="1">
            <a:spLocks noChangeArrowheads="1"/>
          </p:cNvSpPr>
          <p:nvPr/>
        </p:nvSpPr>
        <p:spPr bwMode="auto">
          <a:xfrm>
            <a:off x="4152900" y="1524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i="1"/>
              <a:t>MEAN</a:t>
            </a:r>
          </a:p>
        </p:txBody>
      </p:sp>
      <p:sp>
        <p:nvSpPr>
          <p:cNvPr id="74827" name="Text Box 75"/>
          <p:cNvSpPr txBox="1">
            <a:spLocks noChangeArrowheads="1"/>
          </p:cNvSpPr>
          <p:nvPr/>
        </p:nvSpPr>
        <p:spPr bwMode="auto">
          <a:xfrm>
            <a:off x="4457700" y="15240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cs typeface="Arial" charset="0"/>
              </a:rPr>
              <a:t>∆E = 0</a:t>
            </a:r>
          </a:p>
        </p:txBody>
      </p:sp>
      <p:sp>
        <p:nvSpPr>
          <p:cNvPr id="74828" name="Text Box 76"/>
          <p:cNvSpPr txBox="1">
            <a:spLocks noChangeArrowheads="1"/>
          </p:cNvSpPr>
          <p:nvPr/>
        </p:nvSpPr>
        <p:spPr bwMode="auto">
          <a:xfrm>
            <a:off x="4533900" y="37338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cs typeface="Arial" charset="0"/>
              </a:rPr>
              <a:t>∆E = - 10</a:t>
            </a:r>
          </a:p>
        </p:txBody>
      </p:sp>
      <p:sp>
        <p:nvSpPr>
          <p:cNvPr id="74829" name="Text Box 77"/>
          <p:cNvSpPr txBox="1">
            <a:spLocks noChangeArrowheads="1"/>
          </p:cNvSpPr>
          <p:nvPr/>
        </p:nvSpPr>
        <p:spPr bwMode="auto">
          <a:xfrm>
            <a:off x="4533900" y="60960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cs typeface="Arial" charset="0"/>
              </a:rPr>
              <a:t>∆E = + 10</a:t>
            </a:r>
          </a:p>
        </p:txBody>
      </p:sp>
      <p:sp>
        <p:nvSpPr>
          <p:cNvPr id="74830" name="Text Box 78"/>
          <p:cNvSpPr txBox="1">
            <a:spLocks noChangeArrowheads="1"/>
          </p:cNvSpPr>
          <p:nvPr/>
        </p:nvSpPr>
        <p:spPr bwMode="auto">
          <a:xfrm>
            <a:off x="4000500" y="24384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i="1"/>
              <a:t>THC STRONG</a:t>
            </a:r>
          </a:p>
        </p:txBody>
      </p:sp>
      <p:sp>
        <p:nvSpPr>
          <p:cNvPr id="74831" name="Text Box 79"/>
          <p:cNvSpPr txBox="1">
            <a:spLocks noChangeArrowheads="1"/>
          </p:cNvSpPr>
          <p:nvPr/>
        </p:nvSpPr>
        <p:spPr bwMode="auto">
          <a:xfrm>
            <a:off x="4000500" y="47244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i="1"/>
              <a:t>THC WEAK</a:t>
            </a:r>
          </a:p>
        </p:txBody>
      </p:sp>
      <p:sp>
        <p:nvSpPr>
          <p:cNvPr id="74832" name="Line 80"/>
          <p:cNvSpPr>
            <a:spLocks noChangeShapeType="1"/>
          </p:cNvSpPr>
          <p:nvPr/>
        </p:nvSpPr>
        <p:spPr bwMode="auto">
          <a:xfrm flipH="1">
            <a:off x="3619500" y="1752600"/>
            <a:ext cx="152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33" name="Line 81"/>
          <p:cNvSpPr>
            <a:spLocks noChangeShapeType="1"/>
          </p:cNvSpPr>
          <p:nvPr/>
        </p:nvSpPr>
        <p:spPr bwMode="auto">
          <a:xfrm>
            <a:off x="1714500" y="1752600"/>
            <a:ext cx="228600" cy="76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34" name="Freeform 82"/>
          <p:cNvSpPr>
            <a:spLocks/>
          </p:cNvSpPr>
          <p:nvPr/>
        </p:nvSpPr>
        <p:spPr bwMode="auto">
          <a:xfrm>
            <a:off x="1333500" y="3352800"/>
            <a:ext cx="1600200" cy="939800"/>
          </a:xfrm>
          <a:custGeom>
            <a:avLst/>
            <a:gdLst>
              <a:gd name="T0" fmla="*/ 0 w 1024"/>
              <a:gd name="T1" fmla="*/ 0 h 544"/>
              <a:gd name="T2" fmla="*/ 192 w 1024"/>
              <a:gd name="T3" fmla="*/ 384 h 544"/>
              <a:gd name="T4" fmla="*/ 864 w 1024"/>
              <a:gd name="T5" fmla="*/ 528 h 544"/>
              <a:gd name="T6" fmla="*/ 1008 w 1024"/>
              <a:gd name="T7" fmla="*/ 480 h 544"/>
              <a:gd name="T8" fmla="*/ 960 w 1024"/>
              <a:gd name="T9" fmla="*/ 384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4" h="544">
                <a:moveTo>
                  <a:pt x="0" y="0"/>
                </a:moveTo>
                <a:cubicBezTo>
                  <a:pt x="24" y="148"/>
                  <a:pt x="48" y="296"/>
                  <a:pt x="192" y="384"/>
                </a:cubicBezTo>
                <a:cubicBezTo>
                  <a:pt x="336" y="472"/>
                  <a:pt x="728" y="512"/>
                  <a:pt x="864" y="528"/>
                </a:cubicBezTo>
                <a:cubicBezTo>
                  <a:pt x="1000" y="544"/>
                  <a:pt x="992" y="504"/>
                  <a:pt x="1008" y="480"/>
                </a:cubicBezTo>
                <a:cubicBezTo>
                  <a:pt x="1024" y="456"/>
                  <a:pt x="992" y="420"/>
                  <a:pt x="960" y="384"/>
                </a:cubicBezTo>
              </a:path>
            </a:pathLst>
          </a:custGeom>
          <a:noFill/>
          <a:ln w="1143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35" name="Freeform 83"/>
          <p:cNvSpPr>
            <a:spLocks/>
          </p:cNvSpPr>
          <p:nvPr/>
        </p:nvSpPr>
        <p:spPr bwMode="auto">
          <a:xfrm>
            <a:off x="2400300" y="3200400"/>
            <a:ext cx="1841500" cy="914400"/>
          </a:xfrm>
          <a:custGeom>
            <a:avLst/>
            <a:gdLst>
              <a:gd name="T0" fmla="*/ 1064 w 1064"/>
              <a:gd name="T1" fmla="*/ 96 h 656"/>
              <a:gd name="T2" fmla="*/ 920 w 1064"/>
              <a:gd name="T3" fmla="*/ 576 h 656"/>
              <a:gd name="T4" fmla="*/ 200 w 1064"/>
              <a:gd name="T5" fmla="*/ 576 h 656"/>
              <a:gd name="T6" fmla="*/ 8 w 1064"/>
              <a:gd name="T7" fmla="*/ 336 h 656"/>
              <a:gd name="T8" fmla="*/ 152 w 1064"/>
              <a:gd name="T9" fmla="*/ 0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4" h="656">
                <a:moveTo>
                  <a:pt x="1064" y="96"/>
                </a:moveTo>
                <a:cubicBezTo>
                  <a:pt x="1064" y="296"/>
                  <a:pt x="1064" y="496"/>
                  <a:pt x="920" y="576"/>
                </a:cubicBezTo>
                <a:cubicBezTo>
                  <a:pt x="776" y="656"/>
                  <a:pt x="352" y="616"/>
                  <a:pt x="200" y="576"/>
                </a:cubicBezTo>
                <a:cubicBezTo>
                  <a:pt x="48" y="536"/>
                  <a:pt x="16" y="432"/>
                  <a:pt x="8" y="336"/>
                </a:cubicBezTo>
                <a:cubicBezTo>
                  <a:pt x="0" y="240"/>
                  <a:pt x="76" y="120"/>
                  <a:pt x="152" y="0"/>
                </a:cubicBezTo>
              </a:path>
            </a:pathLst>
          </a:custGeom>
          <a:noFill/>
          <a:ln w="1143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36" name="Line 84"/>
          <p:cNvSpPr>
            <a:spLocks noChangeShapeType="1"/>
          </p:cNvSpPr>
          <p:nvPr/>
        </p:nvSpPr>
        <p:spPr bwMode="auto">
          <a:xfrm flipH="1">
            <a:off x="3619500" y="4038600"/>
            <a:ext cx="152400" cy="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37" name="Line 85"/>
          <p:cNvSpPr>
            <a:spLocks noChangeShapeType="1"/>
          </p:cNvSpPr>
          <p:nvPr/>
        </p:nvSpPr>
        <p:spPr bwMode="auto">
          <a:xfrm>
            <a:off x="1714500" y="4038600"/>
            <a:ext cx="228600" cy="7620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38" name="Freeform 86"/>
          <p:cNvSpPr>
            <a:spLocks/>
          </p:cNvSpPr>
          <p:nvPr/>
        </p:nvSpPr>
        <p:spPr bwMode="auto">
          <a:xfrm>
            <a:off x="1333500" y="5638800"/>
            <a:ext cx="1600200" cy="939800"/>
          </a:xfrm>
          <a:custGeom>
            <a:avLst/>
            <a:gdLst>
              <a:gd name="T0" fmla="*/ 0 w 1024"/>
              <a:gd name="T1" fmla="*/ 0 h 544"/>
              <a:gd name="T2" fmla="*/ 192 w 1024"/>
              <a:gd name="T3" fmla="*/ 384 h 544"/>
              <a:gd name="T4" fmla="*/ 864 w 1024"/>
              <a:gd name="T5" fmla="*/ 528 h 544"/>
              <a:gd name="T6" fmla="*/ 1008 w 1024"/>
              <a:gd name="T7" fmla="*/ 480 h 544"/>
              <a:gd name="T8" fmla="*/ 960 w 1024"/>
              <a:gd name="T9" fmla="*/ 384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4" h="544">
                <a:moveTo>
                  <a:pt x="0" y="0"/>
                </a:moveTo>
                <a:cubicBezTo>
                  <a:pt x="24" y="148"/>
                  <a:pt x="48" y="296"/>
                  <a:pt x="192" y="384"/>
                </a:cubicBezTo>
                <a:cubicBezTo>
                  <a:pt x="336" y="472"/>
                  <a:pt x="728" y="512"/>
                  <a:pt x="864" y="528"/>
                </a:cubicBezTo>
                <a:cubicBezTo>
                  <a:pt x="1000" y="544"/>
                  <a:pt x="992" y="504"/>
                  <a:pt x="1008" y="480"/>
                </a:cubicBezTo>
                <a:cubicBezTo>
                  <a:pt x="1024" y="456"/>
                  <a:pt x="992" y="420"/>
                  <a:pt x="960" y="38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39" name="Freeform 87"/>
          <p:cNvSpPr>
            <a:spLocks/>
          </p:cNvSpPr>
          <p:nvPr/>
        </p:nvSpPr>
        <p:spPr bwMode="auto">
          <a:xfrm>
            <a:off x="2400300" y="5486400"/>
            <a:ext cx="1841500" cy="914400"/>
          </a:xfrm>
          <a:custGeom>
            <a:avLst/>
            <a:gdLst>
              <a:gd name="T0" fmla="*/ 1064 w 1064"/>
              <a:gd name="T1" fmla="*/ 96 h 656"/>
              <a:gd name="T2" fmla="*/ 920 w 1064"/>
              <a:gd name="T3" fmla="*/ 576 h 656"/>
              <a:gd name="T4" fmla="*/ 200 w 1064"/>
              <a:gd name="T5" fmla="*/ 576 h 656"/>
              <a:gd name="T6" fmla="*/ 8 w 1064"/>
              <a:gd name="T7" fmla="*/ 336 h 656"/>
              <a:gd name="T8" fmla="*/ 152 w 1064"/>
              <a:gd name="T9" fmla="*/ 0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4" h="656">
                <a:moveTo>
                  <a:pt x="1064" y="96"/>
                </a:moveTo>
                <a:cubicBezTo>
                  <a:pt x="1064" y="296"/>
                  <a:pt x="1064" y="496"/>
                  <a:pt x="920" y="576"/>
                </a:cubicBezTo>
                <a:cubicBezTo>
                  <a:pt x="776" y="656"/>
                  <a:pt x="352" y="616"/>
                  <a:pt x="200" y="576"/>
                </a:cubicBezTo>
                <a:cubicBezTo>
                  <a:pt x="48" y="536"/>
                  <a:pt x="16" y="432"/>
                  <a:pt x="8" y="336"/>
                </a:cubicBezTo>
                <a:cubicBezTo>
                  <a:pt x="0" y="240"/>
                  <a:pt x="76" y="120"/>
                  <a:pt x="152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40" name="Line 88"/>
          <p:cNvSpPr>
            <a:spLocks noChangeShapeType="1"/>
          </p:cNvSpPr>
          <p:nvPr/>
        </p:nvSpPr>
        <p:spPr bwMode="auto">
          <a:xfrm flipH="1">
            <a:off x="3695700" y="63246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41" name="Line 89"/>
          <p:cNvSpPr>
            <a:spLocks noChangeShapeType="1"/>
          </p:cNvSpPr>
          <p:nvPr/>
        </p:nvSpPr>
        <p:spPr bwMode="auto">
          <a:xfrm>
            <a:off x="1866900" y="64008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42" name="WordArt 90"/>
          <p:cNvSpPr>
            <a:spLocks noChangeArrowheads="1" noChangeShapeType="1" noTextEdit="1"/>
          </p:cNvSpPr>
          <p:nvPr/>
        </p:nvSpPr>
        <p:spPr bwMode="auto">
          <a:xfrm>
            <a:off x="6591300" y="228600"/>
            <a:ext cx="160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MOC</a:t>
            </a:r>
          </a:p>
        </p:txBody>
      </p:sp>
      <p:sp>
        <p:nvSpPr>
          <p:cNvPr id="74843" name="Text Box 91"/>
          <p:cNvSpPr txBox="1">
            <a:spLocks noChangeArrowheads="1"/>
          </p:cNvSpPr>
          <p:nvPr/>
        </p:nvSpPr>
        <p:spPr bwMode="auto">
          <a:xfrm>
            <a:off x="6591300" y="2971800"/>
            <a:ext cx="1905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>
                <a:solidFill>
                  <a:srgbClr val="0000FF"/>
                </a:solidFill>
              </a:rPr>
              <a:t>COOLING</a:t>
            </a:r>
            <a:r>
              <a:rPr lang="en-US" altLang="en-US" sz="2400" i="1">
                <a:solidFill>
                  <a:srgbClr val="0000FF"/>
                </a:solidFill>
              </a:rPr>
              <a:t>  + More Rain </a:t>
            </a:r>
            <a:r>
              <a:rPr lang="en-US" altLang="en-US" sz="2000" i="1">
                <a:solidFill>
                  <a:srgbClr val="0000FF"/>
                </a:solidFill>
              </a:rPr>
              <a:t>more upwelling</a:t>
            </a:r>
          </a:p>
        </p:txBody>
      </p:sp>
      <p:sp>
        <p:nvSpPr>
          <p:cNvPr id="74844" name="Text Box 92"/>
          <p:cNvSpPr txBox="1">
            <a:spLocks noChangeArrowheads="1"/>
          </p:cNvSpPr>
          <p:nvPr/>
        </p:nvSpPr>
        <p:spPr bwMode="auto">
          <a:xfrm>
            <a:off x="6591300" y="5410200"/>
            <a:ext cx="1905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>
                <a:solidFill>
                  <a:srgbClr val="FF0000"/>
                </a:solidFill>
              </a:rPr>
              <a:t>WARMING  </a:t>
            </a:r>
            <a:r>
              <a:rPr lang="en-US" altLang="en-US" sz="2400" i="1">
                <a:solidFill>
                  <a:srgbClr val="FF0000"/>
                </a:solidFill>
              </a:rPr>
              <a:t> - Less Rain </a:t>
            </a:r>
            <a:r>
              <a:rPr lang="en-US" altLang="en-US" sz="2000" i="1">
                <a:solidFill>
                  <a:srgbClr val="FF0000"/>
                </a:solidFill>
              </a:rPr>
              <a:t>less upwelling</a:t>
            </a:r>
          </a:p>
        </p:txBody>
      </p:sp>
      <p:sp>
        <p:nvSpPr>
          <p:cNvPr id="74845" name="Text Box 93"/>
          <p:cNvSpPr txBox="1">
            <a:spLocks noChangeArrowheads="1"/>
          </p:cNvSpPr>
          <p:nvPr/>
        </p:nvSpPr>
        <p:spPr bwMode="auto">
          <a:xfrm>
            <a:off x="6591300" y="1143000"/>
            <a:ext cx="1752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/>
              <a:t>Steady State</a:t>
            </a:r>
            <a:endParaRPr lang="en-US" altLang="en-US" sz="2400" i="1"/>
          </a:p>
        </p:txBody>
      </p:sp>
      <p:sp>
        <p:nvSpPr>
          <p:cNvPr id="74846" name="Text Box 94"/>
          <p:cNvSpPr txBox="1">
            <a:spLocks noChangeArrowheads="1"/>
          </p:cNvSpPr>
          <p:nvPr/>
        </p:nvSpPr>
        <p:spPr bwMode="auto">
          <a:xfrm>
            <a:off x="3543300" y="6096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15</a:t>
            </a:r>
          </a:p>
        </p:txBody>
      </p:sp>
      <p:sp>
        <p:nvSpPr>
          <p:cNvPr id="74847" name="Text Box 95"/>
          <p:cNvSpPr txBox="1">
            <a:spLocks noChangeArrowheads="1"/>
          </p:cNvSpPr>
          <p:nvPr/>
        </p:nvSpPr>
        <p:spPr bwMode="auto">
          <a:xfrm>
            <a:off x="1181100" y="6096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10</a:t>
            </a:r>
          </a:p>
        </p:txBody>
      </p:sp>
      <p:sp>
        <p:nvSpPr>
          <p:cNvPr id="74848" name="Text Box 96"/>
          <p:cNvSpPr txBox="1">
            <a:spLocks noChangeArrowheads="1"/>
          </p:cNvSpPr>
          <p:nvPr/>
        </p:nvSpPr>
        <p:spPr bwMode="auto">
          <a:xfrm>
            <a:off x="1181100" y="28956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15</a:t>
            </a:r>
          </a:p>
        </p:txBody>
      </p:sp>
      <p:sp>
        <p:nvSpPr>
          <p:cNvPr id="74849" name="Text Box 97"/>
          <p:cNvSpPr txBox="1">
            <a:spLocks noChangeArrowheads="1"/>
          </p:cNvSpPr>
          <p:nvPr/>
        </p:nvSpPr>
        <p:spPr bwMode="auto">
          <a:xfrm>
            <a:off x="1181100" y="51816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74850" name="Text Box 98"/>
          <p:cNvSpPr txBox="1">
            <a:spLocks noChangeArrowheads="1"/>
          </p:cNvSpPr>
          <p:nvPr/>
        </p:nvSpPr>
        <p:spPr bwMode="auto">
          <a:xfrm>
            <a:off x="3543300" y="28956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20</a:t>
            </a:r>
          </a:p>
        </p:txBody>
      </p:sp>
      <p:sp>
        <p:nvSpPr>
          <p:cNvPr id="74851" name="Text Box 99"/>
          <p:cNvSpPr txBox="1">
            <a:spLocks noChangeArrowheads="1"/>
          </p:cNvSpPr>
          <p:nvPr/>
        </p:nvSpPr>
        <p:spPr bwMode="auto">
          <a:xfrm>
            <a:off x="3543300" y="51816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4526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381000" y="228600"/>
          <a:ext cx="6934200" cy="283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" name="Image" r:id="rId3" imgW="9114286" imgH="3723810" progId="Photoshop.Image.7">
                  <p:embed/>
                </p:oleObj>
              </mc:Choice>
              <mc:Fallback>
                <p:oleObj name="Image" r:id="rId3" imgW="9114286" imgH="372381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6934200" cy="283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381000" y="3670300"/>
          <a:ext cx="7010400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7" name="Image" r:id="rId5" imgW="12190476" imgH="5066667" progId="Photoshop.Image.7">
                  <p:embed/>
                </p:oleObj>
              </mc:Choice>
              <mc:Fallback>
                <p:oleObj name="Image" r:id="rId5" imgW="12190476" imgH="506666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670300"/>
                        <a:ext cx="7010400" cy="291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057400" y="1905000"/>
            <a:ext cx="1905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i="1">
                <a:solidFill>
                  <a:srgbClr val="0033CC"/>
                </a:solidFill>
                <a:latin typeface="Arial Rounded MT Bold" pitchFamily="34" charset="0"/>
              </a:rPr>
              <a:t>MORE UPWELLING  COOLING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209800" y="5410200"/>
            <a:ext cx="1905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i="1">
                <a:solidFill>
                  <a:srgbClr val="FF0000"/>
                </a:solidFill>
                <a:latin typeface="Arial Rounded MT Bold" pitchFamily="34" charset="0"/>
              </a:rPr>
              <a:t>LESS UPWELLING  COOLING</a:t>
            </a:r>
          </a:p>
        </p:txBody>
      </p:sp>
      <p:sp>
        <p:nvSpPr>
          <p:cNvPr id="31750" name="WordArt 6"/>
          <p:cNvSpPr>
            <a:spLocks noChangeArrowheads="1" noChangeShapeType="1" noTextEdit="1"/>
          </p:cNvSpPr>
          <p:nvPr/>
        </p:nvSpPr>
        <p:spPr bwMode="auto">
          <a:xfrm rot="16200000">
            <a:off x="7162800" y="762000"/>
            <a:ext cx="2438400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Rounded MT Bold"/>
              </a:rPr>
              <a:t>MOC or THC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Rounded MT Bold"/>
              </a:rPr>
              <a:t>Strong</a:t>
            </a:r>
          </a:p>
        </p:txBody>
      </p:sp>
      <p:sp>
        <p:nvSpPr>
          <p:cNvPr id="31751" name="WordArt 7"/>
          <p:cNvSpPr>
            <a:spLocks noChangeArrowheads="1" noChangeShapeType="1" noTextEdit="1"/>
          </p:cNvSpPr>
          <p:nvPr/>
        </p:nvSpPr>
        <p:spPr bwMode="auto">
          <a:xfrm rot="16200000">
            <a:off x="7124700" y="4381500"/>
            <a:ext cx="2362200" cy="1066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Rounded MT Bold"/>
              </a:rPr>
              <a:t>MOC or THC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Rounded MT Bold"/>
              </a:rPr>
              <a:t>Weak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7543800" y="2743200"/>
            <a:ext cx="1371600" cy="385763"/>
          </a:xfrm>
          <a:prstGeom prst="rect">
            <a:avLst/>
          </a:prstGeom>
          <a:noFill/>
          <a:ln w="1905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i="1"/>
              <a:t>More Rain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7543800" y="6248400"/>
            <a:ext cx="1371600" cy="385763"/>
          </a:xfrm>
          <a:prstGeom prst="rect">
            <a:avLst/>
          </a:prstGeom>
          <a:noFill/>
          <a:ln w="1905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i="1"/>
              <a:t>Less Rain</a:t>
            </a: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6172200" y="1905000"/>
            <a:ext cx="1295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>
                <a:solidFill>
                  <a:srgbClr val="0000FF"/>
                </a:solidFill>
                <a:latin typeface="Arial Rounded MT Bold" pitchFamily="34" charset="0"/>
              </a:rPr>
              <a:t>GLOBAL </a:t>
            </a:r>
          </a:p>
          <a:p>
            <a:pPr algn="ctr"/>
            <a:r>
              <a:rPr lang="en-US" altLang="en-US" b="1">
                <a:solidFill>
                  <a:srgbClr val="0000FF"/>
                </a:solidFill>
                <a:latin typeface="Arial Rounded MT Bold" pitchFamily="34" charset="0"/>
              </a:rPr>
              <a:t>COOLING</a:t>
            </a: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6248400" y="5410200"/>
            <a:ext cx="1295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>
                <a:solidFill>
                  <a:srgbClr val="FF0000"/>
                </a:solidFill>
                <a:latin typeface="Arial Rounded MT Bold" pitchFamily="34" charset="0"/>
              </a:rPr>
              <a:t>GLOBAL </a:t>
            </a:r>
          </a:p>
          <a:p>
            <a:pPr algn="ctr"/>
            <a:r>
              <a:rPr lang="en-US" altLang="en-US" b="1">
                <a:solidFill>
                  <a:srgbClr val="FF0000"/>
                </a:solidFill>
                <a:latin typeface="Arial Rounded MT Bold" pitchFamily="34" charset="0"/>
              </a:rPr>
              <a:t>WARMING</a:t>
            </a:r>
          </a:p>
        </p:txBody>
      </p:sp>
    </p:spTree>
    <p:extLst>
      <p:ext uri="{BB962C8B-B14F-4D97-AF65-F5344CB8AC3E}">
        <p14:creationId xmlns:p14="http://schemas.microsoft.com/office/powerpoint/2010/main" val="32115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8" name="Object 4"/>
          <p:cNvGraphicFramePr>
            <a:graphicFrameLocks noChangeAspect="1"/>
          </p:cNvGraphicFramePr>
          <p:nvPr/>
        </p:nvGraphicFramePr>
        <p:xfrm>
          <a:off x="114300" y="1333500"/>
          <a:ext cx="8915400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4" name="Image" r:id="rId3" imgW="11885714" imgH="5587302" progId="Photoshop.Image.7">
                  <p:embed/>
                </p:oleObj>
              </mc:Choice>
              <mc:Fallback>
                <p:oleObj name="Image" r:id="rId3" imgW="11885714" imgH="558730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1333500"/>
                        <a:ext cx="8915400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9" name="Line 5"/>
          <p:cNvSpPr>
            <a:spLocks noChangeShapeType="1"/>
          </p:cNvSpPr>
          <p:nvPr/>
        </p:nvSpPr>
        <p:spPr bwMode="auto">
          <a:xfrm>
            <a:off x="7239000" y="2743200"/>
            <a:ext cx="1143000" cy="304800"/>
          </a:xfrm>
          <a:prstGeom prst="line">
            <a:avLst/>
          </a:prstGeom>
          <a:noFill/>
          <a:ln w="76200">
            <a:solidFill>
              <a:srgbClr val="99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0" name="Line 6"/>
          <p:cNvSpPr>
            <a:spLocks noChangeShapeType="1"/>
          </p:cNvSpPr>
          <p:nvPr/>
        </p:nvSpPr>
        <p:spPr bwMode="auto">
          <a:xfrm>
            <a:off x="7086600" y="1143000"/>
            <a:ext cx="0" cy="47244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762000" y="1676400"/>
            <a:ext cx="8153400" cy="358140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7086600" y="419100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/>
              <a:t>extrapolated</a:t>
            </a:r>
          </a:p>
        </p:txBody>
      </p:sp>
      <p:sp>
        <p:nvSpPr>
          <p:cNvPr id="77833" name="Line 9"/>
          <p:cNvSpPr>
            <a:spLocks noChangeShapeType="1"/>
          </p:cNvSpPr>
          <p:nvPr/>
        </p:nvSpPr>
        <p:spPr bwMode="auto">
          <a:xfrm>
            <a:off x="8382000" y="4343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5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91"/>
            <a:ext cx="9144000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 rot="633517">
            <a:off x="963154" y="999073"/>
            <a:ext cx="7217691" cy="5104801"/>
          </a:xfrm>
          <a:prstGeom prst="wedgeRoundRectCallou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0618" y="1282250"/>
            <a:ext cx="6909955" cy="4247317"/>
          </a:xfrm>
          <a:prstGeom prst="rect">
            <a:avLst/>
          </a:prstGeom>
          <a:noFill/>
          <a:ln>
            <a:noFill/>
          </a:ln>
          <a:effectLst>
            <a:outerShdw blurRad="190500" dist="38100" dir="17640000" algn="b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smtClean="0">
                <a:solidFill>
                  <a:prstClr val="black"/>
                </a:solidFill>
              </a:rPr>
              <a:t>There is no scientific justification for the CO</a:t>
            </a:r>
            <a:r>
              <a:rPr lang="en-US" altLang="en-US" sz="5400" b="1" baseline="-25000" dirty="0" smtClean="0">
                <a:solidFill>
                  <a:prstClr val="black"/>
                </a:solidFill>
              </a:rPr>
              <a:t>2</a:t>
            </a:r>
            <a:r>
              <a:rPr lang="en-US" altLang="en-US" sz="5400" b="1" dirty="0" smtClean="0">
                <a:solidFill>
                  <a:prstClr val="black"/>
                </a:solidFill>
              </a:rPr>
              <a:t> global warming hypothesis.</a:t>
            </a:r>
          </a:p>
        </p:txBody>
      </p:sp>
    </p:spTree>
    <p:extLst>
      <p:ext uri="{BB962C8B-B14F-4D97-AF65-F5344CB8AC3E}">
        <p14:creationId xmlns:p14="http://schemas.microsoft.com/office/powerpoint/2010/main" val="90669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reeform 2"/>
          <p:cNvSpPr>
            <a:spLocks/>
          </p:cNvSpPr>
          <p:nvPr/>
        </p:nvSpPr>
        <p:spPr bwMode="auto">
          <a:xfrm>
            <a:off x="914400" y="990600"/>
            <a:ext cx="7391400" cy="2362200"/>
          </a:xfrm>
          <a:custGeom>
            <a:avLst/>
            <a:gdLst>
              <a:gd name="T0" fmla="*/ 0 w 4656"/>
              <a:gd name="T1" fmla="*/ 576 h 1488"/>
              <a:gd name="T2" fmla="*/ 816 w 4656"/>
              <a:gd name="T3" fmla="*/ 576 h 1488"/>
              <a:gd name="T4" fmla="*/ 816 w 4656"/>
              <a:gd name="T5" fmla="*/ 1344 h 1488"/>
              <a:gd name="T6" fmla="*/ 1728 w 4656"/>
              <a:gd name="T7" fmla="*/ 1344 h 1488"/>
              <a:gd name="T8" fmla="*/ 1728 w 4656"/>
              <a:gd name="T9" fmla="*/ 336 h 1488"/>
              <a:gd name="T10" fmla="*/ 2832 w 4656"/>
              <a:gd name="T11" fmla="*/ 336 h 1488"/>
              <a:gd name="T12" fmla="*/ 2832 w 4656"/>
              <a:gd name="T13" fmla="*/ 1488 h 1488"/>
              <a:gd name="T14" fmla="*/ 3744 w 4656"/>
              <a:gd name="T15" fmla="*/ 1488 h 1488"/>
              <a:gd name="T16" fmla="*/ 3744 w 4656"/>
              <a:gd name="T17" fmla="*/ 0 h 1488"/>
              <a:gd name="T18" fmla="*/ 4656 w 4656"/>
              <a:gd name="T19" fmla="*/ 0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56" h="1488">
                <a:moveTo>
                  <a:pt x="0" y="576"/>
                </a:moveTo>
                <a:lnTo>
                  <a:pt x="816" y="576"/>
                </a:lnTo>
                <a:lnTo>
                  <a:pt x="816" y="1344"/>
                </a:lnTo>
                <a:lnTo>
                  <a:pt x="1728" y="1344"/>
                </a:lnTo>
                <a:lnTo>
                  <a:pt x="1728" y="336"/>
                </a:lnTo>
                <a:lnTo>
                  <a:pt x="2832" y="336"/>
                </a:lnTo>
                <a:lnTo>
                  <a:pt x="2832" y="1488"/>
                </a:lnTo>
                <a:lnTo>
                  <a:pt x="3744" y="1488"/>
                </a:lnTo>
                <a:lnTo>
                  <a:pt x="3744" y="0"/>
                </a:lnTo>
                <a:lnTo>
                  <a:pt x="4656" y="0"/>
                </a:lnTo>
              </a:path>
            </a:pathLst>
          </a:cu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1" name="Rectangle 3" descr="Wide upward diagonal"/>
          <p:cNvSpPr>
            <a:spLocks noChangeArrowheads="1"/>
          </p:cNvSpPr>
          <p:nvPr/>
        </p:nvSpPr>
        <p:spPr bwMode="auto">
          <a:xfrm>
            <a:off x="914400" y="3733800"/>
            <a:ext cx="6096000" cy="381000"/>
          </a:xfrm>
          <a:prstGeom prst="rect">
            <a:avLst/>
          </a:prstGeom>
          <a:pattFill prst="wdUpDiag">
            <a:fgClr>
              <a:srgbClr val="FF6600">
                <a:alpha val="67999"/>
              </a:srgbClr>
            </a:fgClr>
            <a:bgClr>
              <a:schemeClr val="bg1">
                <a:alpha val="67999"/>
              </a:scheme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7010400" y="990600"/>
            <a:ext cx="0" cy="5105400"/>
          </a:xfrm>
          <a:prstGeom prst="line">
            <a:avLst/>
          </a:prstGeom>
          <a:noFill/>
          <a:ln w="57150" cap="rnd">
            <a:solidFill>
              <a:srgbClr val="FF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>
            <a:off x="914400" y="5867400"/>
            <a:ext cx="7391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6629400" y="61722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1998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33400" y="61722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1880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1981200" y="61722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1910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3352800" y="61722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1940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5105400" y="61722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  1975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7772400" y="61722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2030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>
            <a:off x="914400" y="5715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2362200" y="5715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>
            <a:off x="3733800" y="5715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>
            <a:off x="5562600" y="5715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>
            <a:off x="8305800" y="5715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5" name="Line 17"/>
          <p:cNvSpPr>
            <a:spLocks noChangeShapeType="1"/>
          </p:cNvSpPr>
          <p:nvPr/>
        </p:nvSpPr>
        <p:spPr bwMode="auto">
          <a:xfrm>
            <a:off x="914400" y="609600"/>
            <a:ext cx="990600" cy="0"/>
          </a:xfrm>
          <a:prstGeom prst="line">
            <a:avLst/>
          </a:prstGeom>
          <a:noFill/>
          <a:ln w="76200">
            <a:solidFill>
              <a:srgbClr val="9900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1981200" y="3810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Multi-Century</a:t>
            </a: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914400" y="1066800"/>
            <a:ext cx="990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1981200" y="8382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Multi-Decadal + Multi-Century</a:t>
            </a:r>
          </a:p>
        </p:txBody>
      </p:sp>
      <p:sp>
        <p:nvSpPr>
          <p:cNvPr id="32789" name="Line 21"/>
          <p:cNvSpPr>
            <a:spLocks noChangeShapeType="1"/>
          </p:cNvSpPr>
          <p:nvPr/>
        </p:nvSpPr>
        <p:spPr bwMode="auto">
          <a:xfrm>
            <a:off x="838200" y="4876800"/>
            <a:ext cx="990600" cy="0"/>
          </a:xfrm>
          <a:prstGeom prst="line">
            <a:avLst/>
          </a:prstGeom>
          <a:noFill/>
          <a:ln w="76200">
            <a:solidFill>
              <a:srgbClr val="9900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1905000" y="46482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Multi-Century</a:t>
            </a:r>
          </a:p>
        </p:txBody>
      </p:sp>
      <p:sp>
        <p:nvSpPr>
          <p:cNvPr id="32791" name="Text Box 23"/>
          <p:cNvSpPr txBox="1">
            <a:spLocks noChangeArrowheads="1"/>
          </p:cNvSpPr>
          <p:nvPr/>
        </p:nvSpPr>
        <p:spPr bwMode="auto">
          <a:xfrm rot="-2070512">
            <a:off x="5715000" y="19050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>
                <a:solidFill>
                  <a:srgbClr val="FF0000"/>
                </a:solidFill>
              </a:rPr>
              <a:t>TEMP</a:t>
            </a:r>
          </a:p>
        </p:txBody>
      </p:sp>
      <p:sp>
        <p:nvSpPr>
          <p:cNvPr id="32792" name="Text Box 24"/>
          <p:cNvSpPr txBox="1">
            <a:spLocks noChangeArrowheads="1"/>
          </p:cNvSpPr>
          <p:nvPr/>
        </p:nvSpPr>
        <p:spPr bwMode="auto">
          <a:xfrm rot="-2365668">
            <a:off x="2443163" y="1801813"/>
            <a:ext cx="925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>
                <a:solidFill>
                  <a:srgbClr val="FF0000"/>
                </a:solidFill>
              </a:rPr>
              <a:t>TEMP</a:t>
            </a:r>
          </a:p>
        </p:txBody>
      </p:sp>
      <p:sp>
        <p:nvSpPr>
          <p:cNvPr id="32793" name="Line 25"/>
          <p:cNvSpPr>
            <a:spLocks noChangeShapeType="1"/>
          </p:cNvSpPr>
          <p:nvPr/>
        </p:nvSpPr>
        <p:spPr bwMode="auto">
          <a:xfrm>
            <a:off x="7010400" y="4114800"/>
            <a:ext cx="457200" cy="0"/>
          </a:xfrm>
          <a:prstGeom prst="line">
            <a:avLst/>
          </a:prstGeom>
          <a:noFill/>
          <a:ln w="76200">
            <a:solidFill>
              <a:srgbClr val="99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4" name="Text Box 26"/>
          <p:cNvSpPr txBox="1">
            <a:spLocks noChangeArrowheads="1"/>
          </p:cNvSpPr>
          <p:nvPr/>
        </p:nvSpPr>
        <p:spPr bwMode="auto">
          <a:xfrm>
            <a:off x="8534400" y="35052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Arial Rounded MT Bold" pitchFamily="34" charset="0"/>
              </a:rPr>
              <a:t>0</a:t>
            </a:r>
          </a:p>
        </p:txBody>
      </p:sp>
      <p:sp>
        <p:nvSpPr>
          <p:cNvPr id="32795" name="Line 27"/>
          <p:cNvSpPr>
            <a:spLocks noChangeShapeType="1"/>
          </p:cNvSpPr>
          <p:nvPr/>
        </p:nvSpPr>
        <p:spPr bwMode="auto">
          <a:xfrm>
            <a:off x="7010400" y="37338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6" name="Text Box 28"/>
          <p:cNvSpPr txBox="1">
            <a:spLocks noChangeArrowheads="1"/>
          </p:cNvSpPr>
          <p:nvPr/>
        </p:nvSpPr>
        <p:spPr bwMode="auto">
          <a:xfrm>
            <a:off x="76200" y="3505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latin typeface="Arial Rounded MT Bold" pitchFamily="34" charset="0"/>
              </a:rPr>
              <a:t>THC</a:t>
            </a:r>
          </a:p>
        </p:txBody>
      </p:sp>
      <p:sp>
        <p:nvSpPr>
          <p:cNvPr id="32797" name="Text Box 29"/>
          <p:cNvSpPr txBox="1">
            <a:spLocks noChangeArrowheads="1"/>
          </p:cNvSpPr>
          <p:nvPr/>
        </p:nvSpPr>
        <p:spPr bwMode="auto">
          <a:xfrm>
            <a:off x="7086600" y="1676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9900CC"/>
                </a:solidFill>
                <a:latin typeface="Arial Rounded MT Bold" pitchFamily="34" charset="0"/>
              </a:rPr>
              <a:t>?</a:t>
            </a:r>
          </a:p>
        </p:txBody>
      </p:sp>
      <p:sp>
        <p:nvSpPr>
          <p:cNvPr id="32798" name="Freeform 30"/>
          <p:cNvSpPr>
            <a:spLocks/>
          </p:cNvSpPr>
          <p:nvPr/>
        </p:nvSpPr>
        <p:spPr bwMode="auto">
          <a:xfrm>
            <a:off x="914400" y="1219200"/>
            <a:ext cx="6096000" cy="1600200"/>
          </a:xfrm>
          <a:custGeom>
            <a:avLst/>
            <a:gdLst>
              <a:gd name="T0" fmla="*/ 0 w 3840"/>
              <a:gd name="T1" fmla="*/ 864 h 1008"/>
              <a:gd name="T2" fmla="*/ 912 w 3840"/>
              <a:gd name="T3" fmla="*/ 1008 h 1008"/>
              <a:gd name="T4" fmla="*/ 1824 w 3840"/>
              <a:gd name="T5" fmla="*/ 288 h 1008"/>
              <a:gd name="T6" fmla="*/ 2928 w 3840"/>
              <a:gd name="T7" fmla="*/ 672 h 1008"/>
              <a:gd name="T8" fmla="*/ 3840 w 3840"/>
              <a:gd name="T9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0" h="1008">
                <a:moveTo>
                  <a:pt x="0" y="864"/>
                </a:moveTo>
                <a:lnTo>
                  <a:pt x="912" y="1008"/>
                </a:lnTo>
                <a:lnTo>
                  <a:pt x="1824" y="288"/>
                </a:lnTo>
                <a:lnTo>
                  <a:pt x="2928" y="672"/>
                </a:lnTo>
                <a:lnTo>
                  <a:pt x="3840" y="0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9" name="Rectangle 31"/>
          <p:cNvSpPr>
            <a:spLocks noChangeArrowheads="1"/>
          </p:cNvSpPr>
          <p:nvPr/>
        </p:nvSpPr>
        <p:spPr bwMode="auto">
          <a:xfrm>
            <a:off x="1173163" y="3338513"/>
            <a:ext cx="911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000" b="1"/>
              <a:t>mean</a:t>
            </a:r>
            <a:r>
              <a:rPr lang="en-US" altLang="en-US"/>
              <a:t> </a:t>
            </a:r>
          </a:p>
        </p:txBody>
      </p:sp>
      <p:sp>
        <p:nvSpPr>
          <p:cNvPr id="32800" name="Rectangle 32"/>
          <p:cNvSpPr>
            <a:spLocks noChangeArrowheads="1"/>
          </p:cNvSpPr>
          <p:nvPr/>
        </p:nvSpPr>
        <p:spPr bwMode="auto">
          <a:xfrm>
            <a:off x="193675" y="3886200"/>
            <a:ext cx="769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000" b="1"/>
              <a:t>neg.</a:t>
            </a:r>
            <a:r>
              <a:rPr lang="en-US" altLang="en-US"/>
              <a:t> </a:t>
            </a:r>
          </a:p>
        </p:txBody>
      </p:sp>
      <p:sp>
        <p:nvSpPr>
          <p:cNvPr id="32801" name="Line 33"/>
          <p:cNvSpPr>
            <a:spLocks noChangeShapeType="1"/>
          </p:cNvSpPr>
          <p:nvPr/>
        </p:nvSpPr>
        <p:spPr bwMode="auto">
          <a:xfrm>
            <a:off x="2667000" y="37338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2" name="Line 34"/>
          <p:cNvSpPr>
            <a:spLocks noChangeShapeType="1"/>
          </p:cNvSpPr>
          <p:nvPr/>
        </p:nvSpPr>
        <p:spPr bwMode="auto">
          <a:xfrm>
            <a:off x="4800600" y="37338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3" name="Line 35"/>
          <p:cNvSpPr>
            <a:spLocks noChangeShapeType="1"/>
          </p:cNvSpPr>
          <p:nvPr/>
        </p:nvSpPr>
        <p:spPr bwMode="auto">
          <a:xfrm>
            <a:off x="457200" y="29718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4" name="Line 36"/>
          <p:cNvSpPr>
            <a:spLocks noChangeShapeType="1"/>
          </p:cNvSpPr>
          <p:nvPr/>
        </p:nvSpPr>
        <p:spPr bwMode="auto">
          <a:xfrm>
            <a:off x="914400" y="4114800"/>
            <a:ext cx="6019800" cy="0"/>
          </a:xfrm>
          <a:prstGeom prst="line">
            <a:avLst/>
          </a:prstGeom>
          <a:noFill/>
          <a:ln w="76200">
            <a:solidFill>
              <a:srgbClr val="9900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5" name="Line 37"/>
          <p:cNvSpPr>
            <a:spLocks noChangeShapeType="1"/>
          </p:cNvSpPr>
          <p:nvPr/>
        </p:nvSpPr>
        <p:spPr bwMode="auto">
          <a:xfrm>
            <a:off x="914400" y="3733800"/>
            <a:ext cx="60960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6" name="Freeform 38"/>
          <p:cNvSpPr>
            <a:spLocks/>
          </p:cNvSpPr>
          <p:nvPr/>
        </p:nvSpPr>
        <p:spPr bwMode="auto">
          <a:xfrm>
            <a:off x="914400" y="1600200"/>
            <a:ext cx="6553200" cy="1143000"/>
          </a:xfrm>
          <a:custGeom>
            <a:avLst/>
            <a:gdLst>
              <a:gd name="T0" fmla="*/ 0 w 4128"/>
              <a:gd name="T1" fmla="*/ 720 h 720"/>
              <a:gd name="T2" fmla="*/ 3792 w 4128"/>
              <a:gd name="T3" fmla="*/ 0 h 720"/>
              <a:gd name="T4" fmla="*/ 4128 w 4128"/>
              <a:gd name="T5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28" h="720">
                <a:moveTo>
                  <a:pt x="0" y="720"/>
                </a:moveTo>
                <a:lnTo>
                  <a:pt x="3792" y="0"/>
                </a:lnTo>
                <a:lnTo>
                  <a:pt x="4128" y="0"/>
                </a:lnTo>
              </a:path>
            </a:pathLst>
          </a:custGeom>
          <a:noFill/>
          <a:ln w="76200" cap="flat">
            <a:solidFill>
              <a:srgbClr val="9900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7" name="Line 39"/>
          <p:cNvSpPr>
            <a:spLocks noChangeShapeType="1"/>
          </p:cNvSpPr>
          <p:nvPr/>
        </p:nvSpPr>
        <p:spPr bwMode="auto">
          <a:xfrm>
            <a:off x="7010400" y="1219200"/>
            <a:ext cx="1295400" cy="5334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8" name="Text Box 40"/>
          <p:cNvSpPr txBox="1">
            <a:spLocks noChangeArrowheads="1"/>
          </p:cNvSpPr>
          <p:nvPr/>
        </p:nvSpPr>
        <p:spPr bwMode="auto">
          <a:xfrm>
            <a:off x="7010400" y="4191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9900CC"/>
                </a:solidFill>
                <a:latin typeface="Arial Rounded MT Bold" pitchFamily="34" charset="0"/>
              </a:rPr>
              <a:t>?</a:t>
            </a:r>
          </a:p>
        </p:txBody>
      </p:sp>
      <p:sp>
        <p:nvSpPr>
          <p:cNvPr id="32809" name="Text Box 41"/>
          <p:cNvSpPr txBox="1">
            <a:spLocks noChangeArrowheads="1"/>
          </p:cNvSpPr>
          <p:nvPr/>
        </p:nvSpPr>
        <p:spPr bwMode="auto">
          <a:xfrm rot="-620921">
            <a:off x="2590800" y="24384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Multi-century + decadal</a:t>
            </a:r>
          </a:p>
        </p:txBody>
      </p:sp>
      <p:sp>
        <p:nvSpPr>
          <p:cNvPr id="32810" name="Text Box 42"/>
          <p:cNvSpPr txBox="1">
            <a:spLocks noChangeArrowheads="1"/>
          </p:cNvSpPr>
          <p:nvPr/>
        </p:nvSpPr>
        <p:spPr bwMode="auto">
          <a:xfrm>
            <a:off x="1066800" y="1447800"/>
            <a:ext cx="9255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>
                <a:solidFill>
                  <a:srgbClr val="008000"/>
                </a:solidFill>
              </a:rPr>
              <a:t>THC+</a:t>
            </a:r>
          </a:p>
        </p:txBody>
      </p:sp>
      <p:sp>
        <p:nvSpPr>
          <p:cNvPr id="32811" name="Text Box 43"/>
          <p:cNvSpPr txBox="1">
            <a:spLocks noChangeArrowheads="1"/>
          </p:cNvSpPr>
          <p:nvPr/>
        </p:nvSpPr>
        <p:spPr bwMode="auto">
          <a:xfrm>
            <a:off x="4114800" y="1143000"/>
            <a:ext cx="9255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>
                <a:solidFill>
                  <a:srgbClr val="008000"/>
                </a:solidFill>
              </a:rPr>
              <a:t>THC+</a:t>
            </a:r>
          </a:p>
        </p:txBody>
      </p:sp>
      <p:sp>
        <p:nvSpPr>
          <p:cNvPr id="32812" name="Text Box 44"/>
          <p:cNvSpPr txBox="1">
            <a:spLocks noChangeArrowheads="1"/>
          </p:cNvSpPr>
          <p:nvPr/>
        </p:nvSpPr>
        <p:spPr bwMode="auto">
          <a:xfrm>
            <a:off x="7162800" y="609600"/>
            <a:ext cx="9255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>
                <a:solidFill>
                  <a:srgbClr val="008000"/>
                </a:solidFill>
              </a:rPr>
              <a:t>THC+</a:t>
            </a:r>
          </a:p>
        </p:txBody>
      </p:sp>
      <p:sp>
        <p:nvSpPr>
          <p:cNvPr id="32813" name="Text Box 45"/>
          <p:cNvSpPr txBox="1">
            <a:spLocks noChangeArrowheads="1"/>
          </p:cNvSpPr>
          <p:nvPr/>
        </p:nvSpPr>
        <p:spPr bwMode="auto">
          <a:xfrm>
            <a:off x="2438400" y="3200400"/>
            <a:ext cx="9255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>
                <a:solidFill>
                  <a:srgbClr val="008000"/>
                </a:solidFill>
              </a:rPr>
              <a:t>THC-</a:t>
            </a:r>
          </a:p>
        </p:txBody>
      </p:sp>
      <p:sp>
        <p:nvSpPr>
          <p:cNvPr id="32814" name="Text Box 46"/>
          <p:cNvSpPr txBox="1">
            <a:spLocks noChangeArrowheads="1"/>
          </p:cNvSpPr>
          <p:nvPr/>
        </p:nvSpPr>
        <p:spPr bwMode="auto">
          <a:xfrm>
            <a:off x="5715000" y="3352800"/>
            <a:ext cx="9255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>
                <a:solidFill>
                  <a:srgbClr val="008000"/>
                </a:solidFill>
              </a:rPr>
              <a:t>THC-</a:t>
            </a:r>
          </a:p>
        </p:txBody>
      </p:sp>
    </p:spTree>
    <p:extLst>
      <p:ext uri="{BB962C8B-B14F-4D97-AF65-F5344CB8AC3E}">
        <p14:creationId xmlns:p14="http://schemas.microsoft.com/office/powerpoint/2010/main" val="17631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0" y="457200"/>
          <a:ext cx="4592638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2" name="Image" r:id="rId4" imgW="3450051" imgH="4291229" progId="Photoshop.Image.7">
                  <p:embed/>
                </p:oleObj>
              </mc:Choice>
              <mc:Fallback>
                <p:oleObj name="Image" r:id="rId4" imgW="3450051" imgH="429122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4592638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4549775" y="457200"/>
          <a:ext cx="4594225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3" name="Image" r:id="rId6" imgW="3450051" imgH="4291229" progId="Photoshop.Image.7">
                  <p:embed/>
                </p:oleObj>
              </mc:Choice>
              <mc:Fallback>
                <p:oleObj name="Image" r:id="rId6" imgW="3450051" imgH="429122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9775" y="457200"/>
                        <a:ext cx="4594225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609600" y="617220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/>
              <a:t>19</a:t>
            </a:r>
            <a:r>
              <a:rPr lang="en-US" altLang="en-US" sz="3600" baseline="30000"/>
              <a:t>TH</a:t>
            </a:r>
            <a:r>
              <a:rPr lang="en-US" altLang="en-US" sz="3600"/>
              <a:t> Century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257800" y="617220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/>
              <a:t>20</a:t>
            </a:r>
            <a:r>
              <a:rPr lang="en-US" altLang="en-US" sz="3600" baseline="30000"/>
              <a:t>TH</a:t>
            </a:r>
            <a:r>
              <a:rPr lang="en-US" altLang="en-US" sz="3600"/>
              <a:t> Century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609600" y="0"/>
            <a:ext cx="3352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/>
              <a:t>Globe Cooler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5334000" y="0"/>
            <a:ext cx="3352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/>
              <a:t>Globe Warmer</a:t>
            </a:r>
          </a:p>
        </p:txBody>
      </p:sp>
    </p:spTree>
    <p:extLst>
      <p:ext uri="{BB962C8B-B14F-4D97-AF65-F5344CB8AC3E}">
        <p14:creationId xmlns:p14="http://schemas.microsoft.com/office/powerpoint/2010/main" val="564245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678873" y="11499"/>
            <a:ext cx="79248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b="1" i="1" dirty="0">
                <a:latin typeface="Arial Rounded MT Bold" pitchFamily="34" charset="0"/>
              </a:rPr>
              <a:t>21st NOAA Climate Workshop, Huntsville, AL (1996)</a:t>
            </a:r>
          </a:p>
          <a:p>
            <a:pPr algn="ctr"/>
            <a:endParaRPr lang="en-US" altLang="en-US" dirty="0">
              <a:latin typeface="Arial Rounded MT Bold" pitchFamily="34" charset="0"/>
            </a:endParaRPr>
          </a:p>
          <a:p>
            <a:pPr algn="ctr"/>
            <a:r>
              <a:rPr lang="en-US" altLang="en-US" sz="3200" dirty="0">
                <a:latin typeface="Arial Rounded MT Bold" pitchFamily="34" charset="0"/>
              </a:rPr>
              <a:t>FORECAST OF GLOBAL CIRCULATION CHARACTERISTICS IN THE NEXT 25-30 YEARS</a:t>
            </a:r>
          </a:p>
          <a:p>
            <a:pPr algn="ctr"/>
            <a:endParaRPr lang="en-US" altLang="en-US" dirty="0">
              <a:latin typeface="Arial Rounded MT Bold" pitchFamily="34" charset="0"/>
            </a:endParaRPr>
          </a:p>
          <a:p>
            <a:pPr algn="ctr"/>
            <a:r>
              <a:rPr lang="en-US" altLang="en-US" dirty="0">
                <a:latin typeface="Arial Rounded MT Bold" pitchFamily="34" charset="0"/>
              </a:rPr>
              <a:t>William M. Gray</a:t>
            </a:r>
          </a:p>
          <a:p>
            <a:pPr algn="ctr"/>
            <a:r>
              <a:rPr lang="en-US" altLang="en-US" i="1" dirty="0">
                <a:latin typeface="Arial Rounded MT Bold" pitchFamily="34" charset="0"/>
              </a:rPr>
              <a:t>(written in 1996)</a:t>
            </a:r>
            <a:endParaRPr lang="en-US" altLang="en-US" dirty="0">
              <a:latin typeface="Arial Rounded MT Bold" pitchFamily="34" charset="0"/>
            </a:endParaRPr>
          </a:p>
          <a:p>
            <a:pPr algn="ctr"/>
            <a:endParaRPr lang="en-US" altLang="en-US" dirty="0">
              <a:latin typeface="Arial Rounded MT Bold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48409" y="3243153"/>
            <a:ext cx="8153400" cy="3539430"/>
          </a:xfrm>
          <a:prstGeom prst="rect">
            <a:avLst/>
          </a:prstGeom>
          <a:gradFill>
            <a:gsLst>
              <a:gs pos="3750">
                <a:srgbClr val="C7AC4C"/>
              </a:gs>
              <a:gs pos="17000">
                <a:srgbClr val="C7AC4C"/>
              </a:gs>
              <a:gs pos="62000">
                <a:srgbClr val="E6DCAC"/>
              </a:gs>
            </a:gsLst>
            <a:lin ang="5400000" scaled="0"/>
          </a:gra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3200" u="sng" dirty="0"/>
              <a:t>We expect that these changing Ocean (or MOC) patterns will lead to </a:t>
            </a:r>
            <a:r>
              <a:rPr lang="en-US" altLang="en-US" sz="3200" u="sng" dirty="0" smtClean="0"/>
              <a:t>a </a:t>
            </a:r>
            <a:r>
              <a:rPr lang="en-US" altLang="en-US" sz="3200" u="sng" dirty="0"/>
              <a:t>small global surface temperature cooling.  The mean global surface temperature change in the next 20-30 years will be more driven by nature than by anthropogenic influences and be one of weak cooling, not </a:t>
            </a:r>
            <a:r>
              <a:rPr lang="en-US" altLang="en-US" sz="3200" u="sng" dirty="0" smtClean="0"/>
              <a:t>warming</a:t>
            </a:r>
            <a:r>
              <a:rPr lang="en-US" altLang="en-US" sz="3200" dirty="0" smtClean="0"/>
              <a:t>. 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3235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81000" y="415059"/>
            <a:ext cx="8382000" cy="1676400"/>
          </a:xfrm>
          <a:prstGeom prst="rect">
            <a:avLst/>
          </a:prstGeom>
          <a:gradFill>
            <a:gsLst>
              <a:gs pos="3750">
                <a:srgbClr val="C7AC4C"/>
              </a:gs>
              <a:gs pos="17000">
                <a:srgbClr val="C7AC4C"/>
              </a:gs>
              <a:gs pos="62000">
                <a:srgbClr val="E6DCAC"/>
              </a:gs>
            </a:gsLst>
            <a:lin ang="5400000" scaled="0"/>
          </a:gra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131" name="WordArt 3"/>
          <p:cNvSpPr>
            <a:spLocks noChangeArrowheads="1" noChangeShapeType="1" noTextEdit="1"/>
          </p:cNvSpPr>
          <p:nvPr/>
        </p:nvSpPr>
        <p:spPr bwMode="auto">
          <a:xfrm>
            <a:off x="609600" y="622588"/>
            <a:ext cx="7924800" cy="12613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47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CONCLUSION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  <a:latin typeface="Arial Black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609600" y="2438400"/>
            <a:ext cx="7924800" cy="3970318"/>
          </a:xfrm>
          <a:prstGeom prst="rect">
            <a:avLst/>
          </a:prstGeom>
          <a:gradFill>
            <a:gsLst>
              <a:gs pos="0">
                <a:srgbClr val="DDEBCF"/>
              </a:gs>
              <a:gs pos="98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71500" indent="-571500" algn="l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 Rounded MT Bold" panose="020F0704030504030204" pitchFamily="34" charset="0"/>
              </a:rPr>
              <a:t>The Ocean, not CO</a:t>
            </a:r>
            <a:r>
              <a:rPr lang="en-US" sz="3600" baseline="-25000" dirty="0" smtClean="0">
                <a:latin typeface="Arial Rounded MT Bold" panose="020F0704030504030204" pitchFamily="34" charset="0"/>
              </a:rPr>
              <a:t>2</a:t>
            </a:r>
            <a:r>
              <a:rPr lang="en-US" sz="3600" dirty="0" smtClean="0">
                <a:latin typeface="Arial Rounded MT Bold" panose="020F0704030504030204" pitchFamily="34" charset="0"/>
              </a:rPr>
              <a:t> increase is the primary driver for climate change.</a:t>
            </a:r>
          </a:p>
          <a:p>
            <a:pPr marL="571500" indent="-571500" algn="l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 Rounded MT Bold" panose="020F0704030504030204" pitchFamily="34" charset="0"/>
              </a:rPr>
              <a:t>CO</a:t>
            </a:r>
            <a:r>
              <a:rPr lang="en-US" sz="3600" baseline="-25000" dirty="0" smtClean="0">
                <a:latin typeface="Arial Rounded MT Bold" panose="020F0704030504030204" pitchFamily="34" charset="0"/>
              </a:rPr>
              <a:t>2</a:t>
            </a:r>
            <a:r>
              <a:rPr lang="en-US" sz="3600" dirty="0" smtClean="0">
                <a:latin typeface="Arial Rounded MT Bold" panose="020F0704030504030204" pitchFamily="34" charset="0"/>
              </a:rPr>
              <a:t> increases are beneficial.</a:t>
            </a:r>
          </a:p>
          <a:p>
            <a:pPr marL="571500" indent="-571500" algn="l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 Rounded MT Bold" panose="020F0704030504030204" pitchFamily="34" charset="0"/>
              </a:rPr>
              <a:t>Climate research must become free of political domination.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31813" y="152400"/>
            <a:ext cx="8153400" cy="2862322"/>
          </a:xfrm>
          <a:prstGeom prst="rect">
            <a:avLst/>
          </a:prstGeom>
          <a:gradFill>
            <a:gsLst>
              <a:gs pos="3750">
                <a:srgbClr val="C7AC4C"/>
              </a:gs>
              <a:gs pos="17000">
                <a:srgbClr val="C7AC4C"/>
              </a:gs>
              <a:gs pos="62000">
                <a:srgbClr val="E6DCAC"/>
              </a:gs>
            </a:gsLst>
            <a:lin ang="5400000" scaled="0"/>
          </a:gra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6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0"/>
                <a:cs typeface="Arial" pitchFamily="34" charset="0"/>
              </a:rPr>
              <a:t>Wm. M. Gray climate change papers for Heartland Conferences:</a:t>
            </a:r>
            <a:endParaRPr lang="en-US" altLang="ja-JP" sz="6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8649" y="3098242"/>
            <a:ext cx="8458200" cy="3046988"/>
          </a:xfrm>
          <a:prstGeom prst="rect">
            <a:avLst/>
          </a:prstGeom>
          <a:gradFill>
            <a:gsLst>
              <a:gs pos="0">
                <a:srgbClr val="DDEBCF"/>
              </a:gs>
              <a:gs pos="95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0"/>
                <a:cs typeface="Arial" pitchFamily="34" charset="0"/>
              </a:rPr>
              <a:t>ICCC3 – 2009 (NY)</a:t>
            </a:r>
          </a:p>
          <a:p>
            <a:pPr algn="ctr" eaLnBrk="1" hangingPunct="1">
              <a:defRPr/>
            </a:pPr>
            <a:r>
              <a:rPr lang="en-US" altLang="ja-JP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0"/>
                <a:cs typeface="Arial" pitchFamily="34" charset="0"/>
              </a:rPr>
              <a:t>ICCC4 – 2010 (NY)</a:t>
            </a:r>
          </a:p>
          <a:p>
            <a:pPr algn="ctr" eaLnBrk="1" hangingPunct="1">
              <a:defRPr/>
            </a:pPr>
            <a:r>
              <a:rPr lang="en-US" altLang="ja-JP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0"/>
                <a:cs typeface="Arial" pitchFamily="34" charset="0"/>
              </a:rPr>
              <a:t>ICCC7 – 2012 (Chicago)</a:t>
            </a:r>
          </a:p>
          <a:p>
            <a:pPr algn="ctr" eaLnBrk="1" hangingPunct="1">
              <a:defRPr/>
            </a:pPr>
            <a:r>
              <a:rPr lang="en-US" altLang="ja-JP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0"/>
                <a:cs typeface="Arial" pitchFamily="34" charset="0"/>
              </a:rPr>
              <a:t>ICCC9- 2014 (Las Vegas)</a:t>
            </a:r>
            <a:endParaRPr lang="en-US" altLang="ja-JP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1" y="6145230"/>
            <a:ext cx="8991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http://tropical.atmos.colostate.edu/</a:t>
            </a:r>
          </a:p>
        </p:txBody>
      </p:sp>
    </p:spTree>
    <p:extLst>
      <p:ext uri="{BB962C8B-B14F-4D97-AF65-F5344CB8AC3E}">
        <p14:creationId xmlns:p14="http://schemas.microsoft.com/office/powerpoint/2010/main" val="38006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2664"/>
            <a:ext cx="8229600" cy="1832336"/>
          </a:xfrm>
        </p:spPr>
        <p:txBody>
          <a:bodyPr/>
          <a:lstStyle/>
          <a:p>
            <a:r>
              <a:rPr lang="en-US" altLang="en-US" sz="3600" b="1" i="1" dirty="0"/>
              <a:t>FAMOUS NATIONAL ACADEMY OF SCIENCE </a:t>
            </a:r>
            <a:r>
              <a:rPr lang="en-US" altLang="en-US" sz="3600" b="1" i="1" dirty="0" smtClean="0"/>
              <a:t>STUDY (1979)                                        </a:t>
            </a:r>
            <a:r>
              <a:rPr lang="en-US" altLang="en-US" sz="3600" b="1" i="1" dirty="0" smtClean="0">
                <a:solidFill>
                  <a:srgbClr val="FF0000"/>
                </a:solidFill>
              </a:rPr>
              <a:t>(</a:t>
            </a:r>
            <a:r>
              <a:rPr lang="en-US" altLang="en-US" sz="3600" b="1" i="1" dirty="0">
                <a:solidFill>
                  <a:srgbClr val="FF0000"/>
                </a:solidFill>
              </a:rPr>
              <a:t>The Charney Report)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84980"/>
            <a:ext cx="8305800" cy="3657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Doubling CO</a:t>
            </a:r>
            <a:r>
              <a:rPr lang="en-US" altLang="en-US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will lead to global     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∆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 of 1.5-4.5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 (~3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  <a:p>
            <a:pPr>
              <a:buFontTx/>
              <a:buBlip>
                <a:blip r:embed="rId2"/>
              </a:buBlip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Due to positive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water-vapor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feedback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altLang="en-US" b="1" dirty="0" smtClean="0">
                <a:solidFill>
                  <a:srgbClr val="0606E4"/>
                </a:solidFill>
                <a:cs typeface="Arial" panose="020B0604020202020204" pitchFamily="34" charset="0"/>
              </a:rPr>
              <a:t>∆</a:t>
            </a:r>
            <a:r>
              <a:rPr lang="en-US" altLang="en-US" b="1" dirty="0">
                <a:solidFill>
                  <a:srgbClr val="0606E4"/>
                </a:solidFill>
                <a:cs typeface="Arial" panose="020B0604020202020204" pitchFamily="34" charset="0"/>
              </a:rPr>
              <a:t>T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D992B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FD992B"/>
                </a:solidFill>
                <a:cs typeface="Arial" panose="020B0604020202020204" pitchFamily="34" charset="0"/>
              </a:rPr>
              <a:t>      </a:t>
            </a:r>
            <a:r>
              <a:rPr lang="en-US" altLang="en-US" b="1" dirty="0" smtClean="0">
                <a:solidFill>
                  <a:srgbClr val="009900"/>
                </a:solidFill>
                <a:cs typeface="Arial" panose="020B0604020202020204" pitchFamily="34" charset="0"/>
              </a:rPr>
              <a:t>∆ </a:t>
            </a:r>
            <a:r>
              <a:rPr lang="en-US" altLang="en-US" b="1" dirty="0">
                <a:solidFill>
                  <a:srgbClr val="009900"/>
                </a:solidFill>
                <a:cs typeface="Arial" panose="020B0604020202020204" pitchFamily="34" charset="0"/>
              </a:rPr>
              <a:t>moisture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cs typeface="Arial" panose="020B0604020202020204" pitchFamily="34" charset="0"/>
              </a:rPr>
              <a:t>       </a:t>
            </a:r>
            <a:r>
              <a:rPr lang="en-US" alt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reduced global OLR (IR)</a:t>
            </a:r>
            <a:endParaRPr lang="en-US" alt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0" y="1982614"/>
            <a:ext cx="9144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0" y="3582814"/>
            <a:ext cx="9144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0" y="5946096"/>
            <a:ext cx="9144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219200" y="5259214"/>
            <a:ext cx="182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663300"/>
                </a:solidFill>
              </a:rPr>
              <a:t>∆CO</a:t>
            </a:r>
            <a:r>
              <a:rPr lang="en-US" altLang="en-US" sz="3200" b="1" baseline="-25000" dirty="0">
                <a:solidFill>
                  <a:srgbClr val="663300"/>
                </a:solidFill>
              </a:rPr>
              <a:t>2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2743200" y="5259214"/>
            <a:ext cx="266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9900"/>
                </a:solidFill>
              </a:rPr>
              <a:t>RH const.</a:t>
            </a:r>
            <a:endParaRPr lang="en-US" altLang="en-US" sz="3200" b="1" baseline="-25000" dirty="0">
              <a:solidFill>
                <a:srgbClr val="009900"/>
              </a:solidFill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 flipV="1">
            <a:off x="1742388" y="4903588"/>
            <a:ext cx="0" cy="38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86992" y="60960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1°C              2°C         =        3°C    WARMING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48200" y="4776326"/>
            <a:ext cx="358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</a:rPr>
              <a:t> - grossly unrealistic</a:t>
            </a:r>
            <a:endParaRPr lang="en-US" altLang="en-US" sz="3200" b="1" baseline="-25000" dirty="0">
              <a:solidFill>
                <a:srgbClr val="FF0000"/>
              </a:solidFill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3505200" y="4903588"/>
            <a:ext cx="0" cy="38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1676400" y="4648200"/>
            <a:ext cx="3810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4267200" y="4648200"/>
            <a:ext cx="381000" cy="235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6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7872"/>
            <a:ext cx="6858000" cy="682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90800" y="1905000"/>
            <a:ext cx="990600" cy="91440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43600" y="1911927"/>
            <a:ext cx="990600" cy="91440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08119" y="5262418"/>
            <a:ext cx="990600" cy="91440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43600" y="5262418"/>
            <a:ext cx="990600" cy="91440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8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 rot="-2074187">
            <a:off x="7543800" y="13716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REALITY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 rot="-2074187">
            <a:off x="7543800" y="4876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GCMs</a:t>
            </a:r>
          </a:p>
        </p:txBody>
      </p:sp>
      <p:sp>
        <p:nvSpPr>
          <p:cNvPr id="11268" name="Line 5"/>
          <p:cNvSpPr>
            <a:spLocks noChangeShapeType="1"/>
          </p:cNvSpPr>
          <p:nvPr/>
        </p:nvSpPr>
        <p:spPr bwMode="auto">
          <a:xfrm>
            <a:off x="533400" y="17526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10"/>
          <p:cNvSpPr txBox="1">
            <a:spLocks noChangeArrowheads="1"/>
          </p:cNvSpPr>
          <p:nvPr/>
        </p:nvSpPr>
        <p:spPr bwMode="auto">
          <a:xfrm>
            <a:off x="517236" y="5334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 dirty="0" smtClean="0">
                <a:solidFill>
                  <a:srgbClr val="0000FF"/>
                </a:solidFill>
                <a:latin typeface="Arial Rounded MT Bold" pitchFamily="34" charset="0"/>
              </a:rPr>
              <a:t>IR</a:t>
            </a:r>
            <a:endParaRPr lang="en-US" altLang="en-US" sz="2000" i="1" dirty="0">
              <a:solidFill>
                <a:srgbClr val="0000FF"/>
              </a:solidFill>
              <a:latin typeface="Arial Rounded MT Bold" pitchFamily="34" charset="0"/>
            </a:endParaRPr>
          </a:p>
        </p:txBody>
      </p:sp>
      <p:sp>
        <p:nvSpPr>
          <p:cNvPr id="11270" name="Text Box 11"/>
          <p:cNvSpPr txBox="1">
            <a:spLocks noChangeArrowheads="1"/>
          </p:cNvSpPr>
          <p:nvPr/>
        </p:nvSpPr>
        <p:spPr bwMode="auto">
          <a:xfrm>
            <a:off x="152400" y="1524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 Rounded MT Bold" pitchFamily="34" charset="0"/>
              </a:rPr>
              <a:t>0</a:t>
            </a:r>
          </a:p>
        </p:txBody>
      </p:sp>
      <p:sp>
        <p:nvSpPr>
          <p:cNvPr id="11271" name="Line 13"/>
          <p:cNvSpPr>
            <a:spLocks noChangeShapeType="1"/>
          </p:cNvSpPr>
          <p:nvPr/>
        </p:nvSpPr>
        <p:spPr bwMode="auto">
          <a:xfrm>
            <a:off x="609600" y="51816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Text Box 17"/>
          <p:cNvSpPr txBox="1">
            <a:spLocks noChangeArrowheads="1"/>
          </p:cNvSpPr>
          <p:nvPr/>
        </p:nvSpPr>
        <p:spPr bwMode="auto">
          <a:xfrm>
            <a:off x="531091" y="5928733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 dirty="0" smtClean="0">
                <a:solidFill>
                  <a:srgbClr val="0000FF"/>
                </a:solidFill>
                <a:latin typeface="Arial Rounded MT Bold" pitchFamily="34" charset="0"/>
              </a:rPr>
              <a:t>IR</a:t>
            </a:r>
            <a:endParaRPr lang="en-US" altLang="en-US" sz="2000" i="1" dirty="0">
              <a:solidFill>
                <a:srgbClr val="0000FF"/>
              </a:solidFill>
              <a:latin typeface="Arial Rounded MT Bold" pitchFamily="34" charset="0"/>
            </a:endParaRPr>
          </a:p>
        </p:txBody>
      </p:sp>
      <p:sp>
        <p:nvSpPr>
          <p:cNvPr id="11273" name="Text Box 18"/>
          <p:cNvSpPr txBox="1">
            <a:spLocks noChangeArrowheads="1"/>
          </p:cNvSpPr>
          <p:nvPr/>
        </p:nvSpPr>
        <p:spPr bwMode="auto">
          <a:xfrm>
            <a:off x="228600" y="4953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 Rounded MT Bold" pitchFamily="34" charset="0"/>
              </a:rPr>
              <a:t>0</a:t>
            </a:r>
          </a:p>
        </p:txBody>
      </p:sp>
      <p:sp>
        <p:nvSpPr>
          <p:cNvPr id="11276" name="Text Box 22"/>
          <p:cNvSpPr txBox="1">
            <a:spLocks noChangeArrowheads="1"/>
          </p:cNvSpPr>
          <p:nvPr/>
        </p:nvSpPr>
        <p:spPr bwMode="auto">
          <a:xfrm>
            <a:off x="304800" y="2895600"/>
            <a:ext cx="24384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itchFamily="34" charset="0"/>
              </a:rPr>
              <a:t>AS PRECIPITATION AND DEEP CONVECTION INCREASE</a:t>
            </a:r>
          </a:p>
        </p:txBody>
      </p:sp>
      <p:sp>
        <p:nvSpPr>
          <p:cNvPr id="11277" name="Line 4"/>
          <p:cNvSpPr>
            <a:spLocks noChangeShapeType="1"/>
          </p:cNvSpPr>
          <p:nvPr/>
        </p:nvSpPr>
        <p:spPr bwMode="auto">
          <a:xfrm flipV="1">
            <a:off x="1126836" y="914400"/>
            <a:ext cx="0" cy="838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oval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Line 12"/>
          <p:cNvSpPr>
            <a:spLocks noChangeShapeType="1"/>
          </p:cNvSpPr>
          <p:nvPr/>
        </p:nvSpPr>
        <p:spPr bwMode="auto">
          <a:xfrm>
            <a:off x="1140691" y="5174671"/>
            <a:ext cx="0" cy="762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oval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"/>
            <a:ext cx="450576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481" y="3495675"/>
            <a:ext cx="4425878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371600" y="12308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ENHANCED</a:t>
            </a:r>
            <a:endParaRPr lang="en-US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371600" y="537100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SUPPRESSED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833598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58"/>
          <p:cNvSpPr/>
          <p:nvPr/>
        </p:nvSpPr>
        <p:spPr>
          <a:xfrm>
            <a:off x="4310051" y="2535346"/>
            <a:ext cx="1968613" cy="2209801"/>
          </a:xfrm>
          <a:custGeom>
            <a:avLst/>
            <a:gdLst>
              <a:gd name="connsiteX0" fmla="*/ 0 w 3095170"/>
              <a:gd name="connsiteY0" fmla="*/ 3628 h 4321105"/>
              <a:gd name="connsiteX1" fmla="*/ 2300140 w 3095170"/>
              <a:gd name="connsiteY1" fmla="*/ 229872 h 4321105"/>
              <a:gd name="connsiteX2" fmla="*/ 2988297 w 3095170"/>
              <a:gd name="connsiteY2" fmla="*/ 1474210 h 4321105"/>
              <a:gd name="connsiteX3" fmla="*/ 3082565 w 3095170"/>
              <a:gd name="connsiteY3" fmla="*/ 4321105 h 432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5170" h="4321105">
                <a:moveTo>
                  <a:pt x="0" y="3628"/>
                </a:moveTo>
                <a:cubicBezTo>
                  <a:pt x="901045" y="-5799"/>
                  <a:pt x="1802091" y="-15225"/>
                  <a:pt x="2300140" y="229872"/>
                </a:cubicBezTo>
                <a:cubicBezTo>
                  <a:pt x="2798190" y="474969"/>
                  <a:pt x="2857893" y="792338"/>
                  <a:pt x="2988297" y="1474210"/>
                </a:cubicBezTo>
                <a:cubicBezTo>
                  <a:pt x="3118701" y="2156082"/>
                  <a:pt x="3100633" y="3238593"/>
                  <a:pt x="3082565" y="4321105"/>
                </a:cubicBezTo>
              </a:path>
            </a:pathLst>
          </a:custGeom>
          <a:noFill/>
          <a:ln w="63500">
            <a:solidFill>
              <a:srgbClr val="009900"/>
            </a:solidFill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38400" y="644760"/>
            <a:ext cx="685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Rounded MT Bold" panose="020F0704030504030204" pitchFamily="34" charset="0"/>
              </a:rPr>
              <a:t>125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150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175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200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225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250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275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300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1111058" y="2419301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 Rounded MT Bold" panose="020F0704030504030204" pitchFamily="34" charset="0"/>
              </a:rPr>
              <a:t>PRESSURE (mb)</a:t>
            </a:r>
            <a:endParaRPr lang="en-US" i="1" dirty="0">
              <a:latin typeface="Arial Rounded MT Bold" panose="020F07040305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780639" y="4759660"/>
            <a:ext cx="39312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287597" y="1483059"/>
            <a:ext cx="0" cy="3276600"/>
          </a:xfrm>
          <a:prstGeom prst="line">
            <a:avLst/>
          </a:prstGeom>
          <a:ln w="635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4253817" y="1483060"/>
            <a:ext cx="2772249" cy="3276600"/>
          </a:xfrm>
          <a:custGeom>
            <a:avLst/>
            <a:gdLst>
              <a:gd name="connsiteX0" fmla="*/ 0 w 3095170"/>
              <a:gd name="connsiteY0" fmla="*/ 3628 h 4321105"/>
              <a:gd name="connsiteX1" fmla="*/ 2300140 w 3095170"/>
              <a:gd name="connsiteY1" fmla="*/ 229872 h 4321105"/>
              <a:gd name="connsiteX2" fmla="*/ 2988297 w 3095170"/>
              <a:gd name="connsiteY2" fmla="*/ 1474210 h 4321105"/>
              <a:gd name="connsiteX3" fmla="*/ 3082565 w 3095170"/>
              <a:gd name="connsiteY3" fmla="*/ 4321105 h 432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5170" h="4321105">
                <a:moveTo>
                  <a:pt x="0" y="3628"/>
                </a:moveTo>
                <a:cubicBezTo>
                  <a:pt x="901045" y="-5799"/>
                  <a:pt x="1802091" y="-15225"/>
                  <a:pt x="2300140" y="229872"/>
                </a:cubicBezTo>
                <a:cubicBezTo>
                  <a:pt x="2798190" y="474969"/>
                  <a:pt x="2857893" y="792338"/>
                  <a:pt x="2988297" y="1474210"/>
                </a:cubicBezTo>
                <a:cubicBezTo>
                  <a:pt x="3118701" y="2156082"/>
                  <a:pt x="3100633" y="3238593"/>
                  <a:pt x="3082565" y="4321105"/>
                </a:cubicBezTo>
              </a:path>
            </a:pathLst>
          </a:custGeom>
          <a:noFill/>
          <a:ln w="63500">
            <a:solidFill>
              <a:srgbClr val="009900"/>
            </a:solidFill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295453" y="3654759"/>
            <a:ext cx="1268289" cy="1104902"/>
          </a:xfrm>
          <a:custGeom>
            <a:avLst/>
            <a:gdLst>
              <a:gd name="connsiteX0" fmla="*/ 0 w 3095170"/>
              <a:gd name="connsiteY0" fmla="*/ 3628 h 4321105"/>
              <a:gd name="connsiteX1" fmla="*/ 2300140 w 3095170"/>
              <a:gd name="connsiteY1" fmla="*/ 229872 h 4321105"/>
              <a:gd name="connsiteX2" fmla="*/ 2988297 w 3095170"/>
              <a:gd name="connsiteY2" fmla="*/ 1474210 h 4321105"/>
              <a:gd name="connsiteX3" fmla="*/ 3082565 w 3095170"/>
              <a:gd name="connsiteY3" fmla="*/ 4321105 h 432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5170" h="4321105">
                <a:moveTo>
                  <a:pt x="0" y="3628"/>
                </a:moveTo>
                <a:cubicBezTo>
                  <a:pt x="901045" y="-5799"/>
                  <a:pt x="1802091" y="-15225"/>
                  <a:pt x="2300140" y="229872"/>
                </a:cubicBezTo>
                <a:cubicBezTo>
                  <a:pt x="2798190" y="474969"/>
                  <a:pt x="2857893" y="792338"/>
                  <a:pt x="2988297" y="1474210"/>
                </a:cubicBezTo>
                <a:cubicBezTo>
                  <a:pt x="3118701" y="2156082"/>
                  <a:pt x="3100633" y="3238593"/>
                  <a:pt x="3082565" y="4321105"/>
                </a:cubicBezTo>
              </a:path>
            </a:pathLst>
          </a:custGeom>
          <a:noFill/>
          <a:ln w="63500">
            <a:solidFill>
              <a:srgbClr val="009900"/>
            </a:solidFill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40066" y="1313782"/>
            <a:ext cx="12013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Rounded MT Bold" panose="020F0704030504030204" pitchFamily="34" charset="0"/>
              </a:rPr>
              <a:t>10    0.5 </a:t>
            </a:r>
            <a:r>
              <a:rPr lang="en-US" sz="1600" dirty="0" err="1" smtClean="0">
                <a:latin typeface="Arial Rounded MT Bold" panose="020F0704030504030204" pitchFamily="34" charset="0"/>
              </a:rPr>
              <a:t>q</a:t>
            </a:r>
            <a:r>
              <a:rPr lang="en-US" sz="1600" baseline="-25000" dirty="0" err="1" smtClean="0">
                <a:latin typeface="Arial Rounded MT Bold" panose="020F0704030504030204" pitchFamily="34" charset="0"/>
              </a:rPr>
              <a:t>s</a:t>
            </a:r>
            <a:endParaRPr lang="en-US" sz="1600" baseline="-25000" dirty="0">
              <a:latin typeface="Arial Rounded MT Bold" panose="020F07040305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40067" y="2380582"/>
            <a:ext cx="1066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Rounded MT Bold" panose="020F0704030504030204" pitchFamily="34" charset="0"/>
              </a:rPr>
              <a:t>10     2 </a:t>
            </a:r>
            <a:r>
              <a:rPr lang="en-US" sz="1600" dirty="0" err="1" smtClean="0">
                <a:latin typeface="Arial Rounded MT Bold" panose="020F0704030504030204" pitchFamily="34" charset="0"/>
              </a:rPr>
              <a:t>q</a:t>
            </a:r>
            <a:r>
              <a:rPr lang="en-US" sz="1600" baseline="-25000" dirty="0" err="1" smtClean="0">
                <a:latin typeface="Arial Rounded MT Bold" panose="020F0704030504030204" pitchFamily="34" charset="0"/>
              </a:rPr>
              <a:t>s</a:t>
            </a:r>
            <a:endParaRPr lang="en-US" sz="1600" baseline="-25000" dirty="0">
              <a:latin typeface="Arial Rounded MT Bold" panose="020F07040305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40066" y="3485482"/>
            <a:ext cx="1066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Rounded MT Bold" panose="020F0704030504030204" pitchFamily="34" charset="0"/>
              </a:rPr>
              <a:t>10     5 </a:t>
            </a:r>
            <a:r>
              <a:rPr lang="en-US" sz="1600" dirty="0" err="1" smtClean="0">
                <a:latin typeface="Arial Rounded MT Bold" panose="020F0704030504030204" pitchFamily="34" charset="0"/>
              </a:rPr>
              <a:t>q</a:t>
            </a:r>
            <a:r>
              <a:rPr lang="en-US" sz="1600" baseline="-25000" dirty="0" err="1" smtClean="0">
                <a:latin typeface="Arial Rounded MT Bold" panose="020F0704030504030204" pitchFamily="34" charset="0"/>
              </a:rPr>
              <a:t>s</a:t>
            </a:r>
            <a:endParaRPr lang="en-US" sz="1600" baseline="-25000" dirty="0">
              <a:latin typeface="Arial Rounded MT Bold" panose="020F07040305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25638" y="4912060"/>
            <a:ext cx="8762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Rounded MT Bold" panose="020F0704030504030204" pitchFamily="34" charset="0"/>
              </a:rPr>
              <a:t>10x5</a:t>
            </a:r>
          </a:p>
          <a:p>
            <a:pPr algn="ctr"/>
            <a:r>
              <a:rPr lang="en-US" sz="1600" dirty="0" smtClean="0">
                <a:latin typeface="Arial Rounded MT Bold" panose="020F0704030504030204" pitchFamily="34" charset="0"/>
              </a:rPr>
              <a:t>50</a:t>
            </a:r>
            <a:endParaRPr lang="en-US" sz="1600" baseline="-25000" dirty="0">
              <a:latin typeface="Arial Rounded MT Bold" panose="020F07040305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25962" y="4912059"/>
            <a:ext cx="8762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Rounded MT Bold" panose="020F0704030504030204" pitchFamily="34" charset="0"/>
              </a:rPr>
              <a:t>10x2</a:t>
            </a:r>
          </a:p>
          <a:p>
            <a:pPr algn="ctr"/>
            <a:r>
              <a:rPr lang="en-US" sz="1600" dirty="0">
                <a:latin typeface="Arial Rounded MT Bold" panose="020F0704030504030204" pitchFamily="34" charset="0"/>
              </a:rPr>
              <a:t>2</a:t>
            </a:r>
            <a:r>
              <a:rPr lang="en-US" sz="1600" dirty="0" smtClean="0">
                <a:latin typeface="Arial Rounded MT Bold" panose="020F0704030504030204" pitchFamily="34" charset="0"/>
              </a:rPr>
              <a:t>0</a:t>
            </a:r>
            <a:endParaRPr lang="en-US" sz="1600" baseline="-25000" dirty="0">
              <a:latin typeface="Arial Rounded MT Bold" panose="020F07040305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87962" y="4924178"/>
            <a:ext cx="8762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Rounded MT Bold" panose="020F0704030504030204" pitchFamily="34" charset="0"/>
              </a:rPr>
              <a:t>10x.5</a:t>
            </a:r>
          </a:p>
          <a:p>
            <a:pPr algn="ctr"/>
            <a:r>
              <a:rPr lang="en-US" sz="1600" dirty="0" smtClean="0">
                <a:latin typeface="Arial Rounded MT Bold" panose="020F0704030504030204" pitchFamily="34" charset="0"/>
              </a:rPr>
              <a:t>5</a:t>
            </a:r>
            <a:endParaRPr lang="en-US" sz="1600" baseline="-25000" dirty="0">
              <a:latin typeface="Arial Rounded MT Bold" panose="020F07040305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63859" y="4799100"/>
            <a:ext cx="8762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Rounded MT Bold" panose="020F0704030504030204" pitchFamily="34" charset="0"/>
              </a:rPr>
              <a:t>30 x 8</a:t>
            </a:r>
          </a:p>
        </p:txBody>
      </p:sp>
      <p:sp>
        <p:nvSpPr>
          <p:cNvPr id="30" name="Right Brace 29"/>
          <p:cNvSpPr/>
          <p:nvPr/>
        </p:nvSpPr>
        <p:spPr>
          <a:xfrm rot="5400000">
            <a:off x="6095958" y="4590102"/>
            <a:ext cx="327312" cy="1837703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709915" y="5653727"/>
            <a:ext cx="1447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Rounded MT Bold" panose="020F0704030504030204" pitchFamily="34" charset="0"/>
              </a:rPr>
              <a:t>Rain 165</a:t>
            </a:r>
            <a:endParaRPr lang="en-US" sz="1600" baseline="-25000" dirty="0">
              <a:latin typeface="Arial Rounded MT Bold" panose="020F07040305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03995" y="41749"/>
            <a:ext cx="1025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Cb</a:t>
            </a:r>
            <a:endParaRPr lang="en-US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780638" y="5995298"/>
            <a:ext cx="33978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Rounded MT Bold" panose="020F0704030504030204" pitchFamily="34" charset="0"/>
              </a:rPr>
              <a:t>RH = 75/240 =  31%</a:t>
            </a:r>
            <a:endParaRPr lang="en-US" sz="2000" baseline="-25000" dirty="0">
              <a:latin typeface="Arial Rounded MT Bold" panose="020F07040305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704439" y="6419767"/>
            <a:ext cx="34740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Rounded MT Bold" panose="020F0704030504030204" pitchFamily="34" charset="0"/>
              </a:rPr>
              <a:t>Rain Eff. = 165/240 =  69%</a:t>
            </a:r>
            <a:endParaRPr lang="en-US" sz="2000" baseline="-25000" dirty="0">
              <a:latin typeface="Arial Rounded MT Bold" panose="020F0704030504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157715" y="5654606"/>
            <a:ext cx="2306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Rounded MT Bold" panose="020F0704030504030204" pitchFamily="34" charset="0"/>
              </a:rPr>
              <a:t>75</a:t>
            </a:r>
            <a:r>
              <a:rPr lang="en-US" sz="1400" dirty="0" smtClean="0">
                <a:latin typeface="Arial Rounded MT Bold" panose="020F0704030504030204" pitchFamily="34" charset="0"/>
              </a:rPr>
              <a:t> vapor subsidence</a:t>
            </a:r>
            <a:endParaRPr lang="en-US" sz="1400" baseline="-25000" dirty="0">
              <a:latin typeface="Arial Rounded MT Bold" panose="020F0704030504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141295" y="4425899"/>
            <a:ext cx="755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Rounded MT Bold" panose="020F0704030504030204" pitchFamily="34" charset="0"/>
              </a:rPr>
              <a:t>8 </a:t>
            </a:r>
            <a:r>
              <a:rPr lang="en-US" sz="1600" dirty="0" err="1" smtClean="0">
                <a:latin typeface="Arial Rounded MT Bold" panose="020F0704030504030204" pitchFamily="34" charset="0"/>
              </a:rPr>
              <a:t>q</a:t>
            </a:r>
            <a:r>
              <a:rPr lang="en-US" sz="1600" baseline="-25000" dirty="0" err="1" smtClean="0">
                <a:latin typeface="Arial Rounded MT Bold" panose="020F0704030504030204" pitchFamily="34" charset="0"/>
              </a:rPr>
              <a:t>s</a:t>
            </a:r>
            <a:endParaRPr lang="en-US" sz="1600" baseline="-25000" dirty="0">
              <a:latin typeface="Arial Rounded MT Bold" panose="020F070403050403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373260" y="5052909"/>
            <a:ext cx="1844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Rounded MT Bold" panose="020F0704030504030204" pitchFamily="34" charset="0"/>
              </a:rPr>
              <a:t>Net 240 Condensation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287597" y="1483058"/>
            <a:ext cx="511939" cy="1"/>
          </a:xfrm>
          <a:prstGeom prst="line">
            <a:avLst/>
          </a:prstGeom>
          <a:ln w="63500">
            <a:solidFill>
              <a:srgbClr val="0099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287597" y="2550302"/>
            <a:ext cx="511939" cy="1"/>
          </a:xfrm>
          <a:prstGeom prst="line">
            <a:avLst/>
          </a:prstGeom>
          <a:ln w="63500">
            <a:solidFill>
              <a:srgbClr val="0099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287597" y="3652901"/>
            <a:ext cx="511939" cy="1"/>
          </a:xfrm>
          <a:prstGeom prst="line">
            <a:avLst/>
          </a:prstGeom>
          <a:ln w="63500">
            <a:solidFill>
              <a:srgbClr val="0099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3780639" y="873460"/>
            <a:ext cx="1371600" cy="3886200"/>
          </a:xfrm>
          <a:prstGeom prst="roundRect">
            <a:avLst/>
          </a:prstGeom>
          <a:solidFill>
            <a:srgbClr val="FF0000">
              <a:alpha val="14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6702170" y="1928432"/>
            <a:ext cx="87455" cy="152400"/>
          </a:xfrm>
          <a:prstGeom prst="line">
            <a:avLst/>
          </a:prstGeom>
          <a:ln w="63500">
            <a:solidFill>
              <a:srgbClr val="0099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111666" y="2968959"/>
            <a:ext cx="87455" cy="152400"/>
          </a:xfrm>
          <a:prstGeom prst="line">
            <a:avLst/>
          </a:prstGeom>
          <a:ln w="63500">
            <a:solidFill>
              <a:srgbClr val="0099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966599" y="569418"/>
            <a:ext cx="108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Rounded MT Bold" panose="020F0704030504030204" pitchFamily="34" charset="0"/>
              </a:rPr>
              <a:t>More IR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8051202" y="344460"/>
            <a:ext cx="0" cy="9906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21300" y="1022398"/>
            <a:ext cx="685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Rounded MT Bold" panose="020F0704030504030204" pitchFamily="34" charset="0"/>
              </a:rPr>
              <a:t>14 -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 smtClean="0">
              <a:latin typeface="Arial Rounded MT Bold" panose="020F0704030504030204" pitchFamily="34" charset="0"/>
            </a:endParaRPr>
          </a:p>
          <a:p>
            <a:endParaRPr lang="en-US" sz="1200" dirty="0" smtClean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12 -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 smtClean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11 -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 smtClean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10 -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-539236" y="2436643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 Rounded MT Bold" panose="020F0704030504030204" pitchFamily="34" charset="0"/>
              </a:rPr>
              <a:t>ALTITUDE (km)</a:t>
            </a:r>
            <a:endParaRPr lang="en-US" i="1" dirty="0">
              <a:latin typeface="Arial Rounded MT Bold" panose="020F07040305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445" y="652466"/>
            <a:ext cx="1199155" cy="424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905000" y="644760"/>
            <a:ext cx="1354709" cy="4256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02943" y="3300816"/>
            <a:ext cx="555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Rounded MT Bold" panose="020F0704030504030204" pitchFamily="34" charset="0"/>
              </a:rPr>
              <a:t>1/4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15974" y="3316205"/>
            <a:ext cx="716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Rounded MT Bold" panose="020F0704030504030204" pitchFamily="34" charset="0"/>
              </a:rPr>
              <a:t>1/16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32999" y="4522745"/>
            <a:ext cx="967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10 km</a:t>
            </a:r>
            <a:endParaRPr lang="en-US" sz="1600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6934200" y="1652336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Rounded MT Bold" panose="020F0704030504030204" pitchFamily="34" charset="0"/>
              </a:rPr>
              <a:t>UPPER TROPOSPHERE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957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3588327" y="3100494"/>
            <a:ext cx="1676400" cy="2832100"/>
            <a:chOff x="912" y="1632"/>
            <a:chExt cx="1392" cy="2072"/>
          </a:xfrm>
        </p:grpSpPr>
        <p:graphicFrame>
          <p:nvGraphicFramePr>
            <p:cNvPr id="39939" name="Object 3"/>
            <p:cNvGraphicFramePr>
              <a:graphicFrameLocks noChangeAspect="1"/>
            </p:cNvGraphicFramePr>
            <p:nvPr/>
          </p:nvGraphicFramePr>
          <p:xfrm>
            <a:off x="912" y="1632"/>
            <a:ext cx="1389" cy="20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20" name="Image" r:id="rId3" imgW="3276190" imgH="4888889" progId="Photoshop.Image.7">
                    <p:embed/>
                  </p:oleObj>
                </mc:Choice>
                <mc:Fallback>
                  <p:oleObj name="Image" r:id="rId3" imgW="3276190" imgH="4888889" progId="Photoshop.Image.7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2" y="1632"/>
                          <a:ext cx="1389" cy="20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0" name="Line 4"/>
            <p:cNvSpPr>
              <a:spLocks noChangeShapeType="1"/>
            </p:cNvSpPr>
            <p:nvPr/>
          </p:nvSpPr>
          <p:spPr bwMode="auto">
            <a:xfrm>
              <a:off x="912" y="1632"/>
              <a:ext cx="0" cy="20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1" name="Line 5"/>
            <p:cNvSpPr>
              <a:spLocks noChangeShapeType="1"/>
            </p:cNvSpPr>
            <p:nvPr/>
          </p:nvSpPr>
          <p:spPr bwMode="auto">
            <a:xfrm>
              <a:off x="912" y="3696"/>
              <a:ext cx="13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2" name="Line 6"/>
            <p:cNvSpPr>
              <a:spLocks noChangeShapeType="1"/>
            </p:cNvSpPr>
            <p:nvPr/>
          </p:nvSpPr>
          <p:spPr bwMode="auto">
            <a:xfrm>
              <a:off x="912" y="1632"/>
              <a:ext cx="7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3" name="Line 7"/>
            <p:cNvSpPr>
              <a:spLocks noChangeShapeType="1"/>
            </p:cNvSpPr>
            <p:nvPr/>
          </p:nvSpPr>
          <p:spPr bwMode="auto">
            <a:xfrm>
              <a:off x="1680" y="1632"/>
              <a:ext cx="624" cy="20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944" name="Group 8"/>
          <p:cNvGrpSpPr>
            <a:grpSpLocks/>
          </p:cNvGrpSpPr>
          <p:nvPr/>
        </p:nvGrpSpPr>
        <p:grpSpPr bwMode="auto">
          <a:xfrm>
            <a:off x="6255327" y="2414694"/>
            <a:ext cx="1905000" cy="3505200"/>
            <a:chOff x="3168" y="1296"/>
            <a:chExt cx="1536" cy="2400"/>
          </a:xfrm>
        </p:grpSpPr>
        <p:graphicFrame>
          <p:nvGraphicFramePr>
            <p:cNvPr id="39945" name="Object 9"/>
            <p:cNvGraphicFramePr>
              <a:graphicFrameLocks noChangeAspect="1"/>
            </p:cNvGraphicFramePr>
            <p:nvPr/>
          </p:nvGraphicFramePr>
          <p:xfrm>
            <a:off x="3168" y="1296"/>
            <a:ext cx="1536" cy="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21" name="Image" r:id="rId5" imgW="3250794" imgH="4888889" progId="Photoshop.Image.7">
                    <p:embed/>
                  </p:oleObj>
                </mc:Choice>
                <mc:Fallback>
                  <p:oleObj name="Image" r:id="rId5" imgW="3250794" imgH="4888889" progId="Photoshop.Image.7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1296"/>
                          <a:ext cx="1536" cy="2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6" name="Line 10"/>
            <p:cNvSpPr>
              <a:spLocks noChangeShapeType="1"/>
            </p:cNvSpPr>
            <p:nvPr/>
          </p:nvSpPr>
          <p:spPr bwMode="auto">
            <a:xfrm>
              <a:off x="3168" y="1296"/>
              <a:ext cx="0" cy="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7" name="Line 11"/>
            <p:cNvSpPr>
              <a:spLocks noChangeShapeType="1"/>
            </p:cNvSpPr>
            <p:nvPr/>
          </p:nvSpPr>
          <p:spPr bwMode="auto">
            <a:xfrm>
              <a:off x="3168" y="3696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8" name="Line 12"/>
            <p:cNvSpPr>
              <a:spLocks noChangeShapeType="1"/>
            </p:cNvSpPr>
            <p:nvPr/>
          </p:nvSpPr>
          <p:spPr bwMode="auto">
            <a:xfrm>
              <a:off x="3168" y="1296"/>
              <a:ext cx="8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9" name="Line 13"/>
            <p:cNvSpPr>
              <a:spLocks noChangeShapeType="1"/>
            </p:cNvSpPr>
            <p:nvPr/>
          </p:nvSpPr>
          <p:spPr bwMode="auto">
            <a:xfrm>
              <a:off x="4032" y="1296"/>
              <a:ext cx="672" cy="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50" name="Line 14"/>
          <p:cNvSpPr>
            <a:spLocks noChangeShapeType="1"/>
          </p:cNvSpPr>
          <p:nvPr/>
        </p:nvSpPr>
        <p:spPr bwMode="auto">
          <a:xfrm>
            <a:off x="3054927" y="5919894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>
            <a:off x="5874327" y="5919894"/>
            <a:ext cx="2667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>
            <a:off x="235527" y="5919894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>
            <a:off x="235527" y="3252894"/>
            <a:ext cx="2590800" cy="2590800"/>
          </a:xfrm>
          <a:prstGeom prst="line">
            <a:avLst/>
          </a:prstGeom>
          <a:noFill/>
          <a:ln w="571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616527" y="5538894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/>
              <a:t>Lapse-Rate</a:t>
            </a: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3588327" y="4624494"/>
            <a:ext cx="1295400" cy="0"/>
          </a:xfrm>
          <a:prstGeom prst="line">
            <a:avLst/>
          </a:prstGeom>
          <a:noFill/>
          <a:ln w="381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6" name="Line 20"/>
          <p:cNvSpPr>
            <a:spLocks noChangeShapeType="1"/>
          </p:cNvSpPr>
          <p:nvPr/>
        </p:nvSpPr>
        <p:spPr bwMode="auto">
          <a:xfrm>
            <a:off x="6255327" y="4014894"/>
            <a:ext cx="1447800" cy="0"/>
          </a:xfrm>
          <a:prstGeom prst="line">
            <a:avLst/>
          </a:prstGeom>
          <a:noFill/>
          <a:ln w="381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7" name="Freeform 21"/>
          <p:cNvSpPr>
            <a:spLocks/>
          </p:cNvSpPr>
          <p:nvPr/>
        </p:nvSpPr>
        <p:spPr bwMode="auto">
          <a:xfrm>
            <a:off x="1607127" y="3252894"/>
            <a:ext cx="596900" cy="1371600"/>
          </a:xfrm>
          <a:custGeom>
            <a:avLst/>
            <a:gdLst>
              <a:gd name="T0" fmla="*/ 0 w 376"/>
              <a:gd name="T1" fmla="*/ 816 h 816"/>
              <a:gd name="T2" fmla="*/ 336 w 376"/>
              <a:gd name="T3" fmla="*/ 384 h 816"/>
              <a:gd name="T4" fmla="*/ 240 w 376"/>
              <a:gd name="T5" fmla="*/ 0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6" h="816">
                <a:moveTo>
                  <a:pt x="0" y="816"/>
                </a:moveTo>
                <a:cubicBezTo>
                  <a:pt x="148" y="668"/>
                  <a:pt x="296" y="520"/>
                  <a:pt x="336" y="384"/>
                </a:cubicBezTo>
                <a:cubicBezTo>
                  <a:pt x="376" y="248"/>
                  <a:pt x="256" y="64"/>
                  <a:pt x="240" y="0"/>
                </a:cubicBezTo>
              </a:path>
            </a:pathLst>
          </a:custGeom>
          <a:noFill/>
          <a:ln w="50800" cap="flat">
            <a:solidFill>
              <a:srgbClr val="0000FF"/>
            </a:solidFill>
            <a:prstDash val="dash"/>
            <a:round/>
            <a:headEnd type="oval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8" name="Freeform 22"/>
          <p:cNvSpPr>
            <a:spLocks/>
          </p:cNvSpPr>
          <p:nvPr/>
        </p:nvSpPr>
        <p:spPr bwMode="auto">
          <a:xfrm>
            <a:off x="997527" y="3252894"/>
            <a:ext cx="381000" cy="762000"/>
          </a:xfrm>
          <a:custGeom>
            <a:avLst/>
            <a:gdLst>
              <a:gd name="T0" fmla="*/ 0 w 376"/>
              <a:gd name="T1" fmla="*/ 816 h 816"/>
              <a:gd name="T2" fmla="*/ 336 w 376"/>
              <a:gd name="T3" fmla="*/ 384 h 816"/>
              <a:gd name="T4" fmla="*/ 240 w 376"/>
              <a:gd name="T5" fmla="*/ 0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6" h="816">
                <a:moveTo>
                  <a:pt x="0" y="816"/>
                </a:moveTo>
                <a:cubicBezTo>
                  <a:pt x="148" y="668"/>
                  <a:pt x="296" y="520"/>
                  <a:pt x="336" y="384"/>
                </a:cubicBezTo>
                <a:cubicBezTo>
                  <a:pt x="376" y="248"/>
                  <a:pt x="256" y="64"/>
                  <a:pt x="240" y="0"/>
                </a:cubicBezTo>
              </a:path>
            </a:pathLst>
          </a:custGeom>
          <a:noFill/>
          <a:ln w="50800" cap="flat">
            <a:solidFill>
              <a:srgbClr val="0000FF"/>
            </a:solidFill>
            <a:prstDash val="dash"/>
            <a:round/>
            <a:headEnd type="oval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9" name="Line 23"/>
          <p:cNvSpPr>
            <a:spLocks noChangeShapeType="1"/>
          </p:cNvSpPr>
          <p:nvPr/>
        </p:nvSpPr>
        <p:spPr bwMode="auto">
          <a:xfrm flipV="1">
            <a:off x="3816927" y="3633894"/>
            <a:ext cx="304800" cy="990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0" name="Line 24"/>
          <p:cNvSpPr>
            <a:spLocks noChangeShapeType="1"/>
          </p:cNvSpPr>
          <p:nvPr/>
        </p:nvSpPr>
        <p:spPr bwMode="auto">
          <a:xfrm>
            <a:off x="4121727" y="3633894"/>
            <a:ext cx="152400" cy="228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1" name="Line 25"/>
          <p:cNvSpPr>
            <a:spLocks noChangeShapeType="1"/>
          </p:cNvSpPr>
          <p:nvPr/>
        </p:nvSpPr>
        <p:spPr bwMode="auto">
          <a:xfrm flipV="1">
            <a:off x="4274127" y="2643294"/>
            <a:ext cx="381000" cy="1219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 flipV="1">
            <a:off x="6788727" y="3176694"/>
            <a:ext cx="304800" cy="838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3" name="Line 27"/>
          <p:cNvSpPr>
            <a:spLocks noChangeShapeType="1"/>
          </p:cNvSpPr>
          <p:nvPr/>
        </p:nvSpPr>
        <p:spPr bwMode="auto">
          <a:xfrm>
            <a:off x="7093527" y="3176694"/>
            <a:ext cx="304800" cy="76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4" name="Line 28"/>
          <p:cNvSpPr>
            <a:spLocks noChangeShapeType="1"/>
          </p:cNvSpPr>
          <p:nvPr/>
        </p:nvSpPr>
        <p:spPr bwMode="auto">
          <a:xfrm flipV="1">
            <a:off x="7398327" y="2338494"/>
            <a:ext cx="304800" cy="914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5" name="Text Box 29"/>
          <p:cNvSpPr txBox="1">
            <a:spLocks noChangeArrowheads="1"/>
          </p:cNvSpPr>
          <p:nvPr/>
        </p:nvSpPr>
        <p:spPr bwMode="auto">
          <a:xfrm>
            <a:off x="845127" y="2795694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/>
              <a:t>191</a:t>
            </a:r>
          </a:p>
        </p:txBody>
      </p:sp>
      <p:sp>
        <p:nvSpPr>
          <p:cNvPr id="39966" name="Text Box 30"/>
          <p:cNvSpPr txBox="1">
            <a:spLocks noChangeArrowheads="1"/>
          </p:cNvSpPr>
          <p:nvPr/>
        </p:nvSpPr>
        <p:spPr bwMode="auto">
          <a:xfrm>
            <a:off x="1530927" y="2871894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/>
              <a:t>198</a:t>
            </a:r>
          </a:p>
        </p:txBody>
      </p:sp>
      <p:sp>
        <p:nvSpPr>
          <p:cNvPr id="39967" name="Text Box 31"/>
          <p:cNvSpPr txBox="1">
            <a:spLocks noChangeArrowheads="1"/>
          </p:cNvSpPr>
          <p:nvPr/>
        </p:nvSpPr>
        <p:spPr bwMode="auto">
          <a:xfrm>
            <a:off x="4921827" y="2643294"/>
            <a:ext cx="838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/>
              <a:t>198 Wm</a:t>
            </a:r>
            <a:r>
              <a:rPr lang="en-US" sz="2000" b="1" baseline="30000" dirty="0"/>
              <a:t>-2</a:t>
            </a:r>
          </a:p>
        </p:txBody>
      </p:sp>
      <p:sp>
        <p:nvSpPr>
          <p:cNvPr id="39968" name="Text Box 32"/>
          <p:cNvSpPr txBox="1">
            <a:spLocks noChangeArrowheads="1"/>
          </p:cNvSpPr>
          <p:nvPr/>
        </p:nvSpPr>
        <p:spPr bwMode="auto">
          <a:xfrm>
            <a:off x="3969327" y="3938694"/>
            <a:ext cx="83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 smtClean="0"/>
              <a:t>water- </a:t>
            </a:r>
            <a:r>
              <a:rPr lang="en-US" b="1" dirty="0"/>
              <a:t>vapor</a:t>
            </a:r>
          </a:p>
        </p:txBody>
      </p:sp>
      <p:sp>
        <p:nvSpPr>
          <p:cNvPr id="39969" name="Text Box 33"/>
          <p:cNvSpPr txBox="1">
            <a:spLocks noChangeArrowheads="1"/>
          </p:cNvSpPr>
          <p:nvPr/>
        </p:nvSpPr>
        <p:spPr bwMode="auto">
          <a:xfrm>
            <a:off x="6255327" y="3024294"/>
            <a:ext cx="83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 smtClean="0"/>
              <a:t>water- </a:t>
            </a:r>
            <a:r>
              <a:rPr lang="en-US" b="1" dirty="0"/>
              <a:t>vapor</a:t>
            </a:r>
          </a:p>
        </p:txBody>
      </p:sp>
      <p:sp>
        <p:nvSpPr>
          <p:cNvPr id="39970" name="Text Box 34"/>
          <p:cNvSpPr txBox="1">
            <a:spLocks noChangeArrowheads="1"/>
          </p:cNvSpPr>
          <p:nvPr/>
        </p:nvSpPr>
        <p:spPr bwMode="auto">
          <a:xfrm>
            <a:off x="3664527" y="4700694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/>
              <a:t>T = 243</a:t>
            </a:r>
            <a:r>
              <a:rPr lang="en-US" b="1" baseline="60000"/>
              <a:t>o</a:t>
            </a:r>
            <a:r>
              <a:rPr lang="en-US" b="1"/>
              <a:t>K</a:t>
            </a: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6331527" y="4091094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/>
              <a:t>T = 241</a:t>
            </a:r>
            <a:r>
              <a:rPr lang="en-US" b="1" baseline="60000"/>
              <a:t>o</a:t>
            </a:r>
            <a:r>
              <a:rPr lang="en-US" b="1"/>
              <a:t>K</a:t>
            </a: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3054927" y="4395894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i="1"/>
              <a:t>ht</a:t>
            </a:r>
          </a:p>
        </p:txBody>
      </p:sp>
      <p:sp>
        <p:nvSpPr>
          <p:cNvPr id="39973" name="Line 37"/>
          <p:cNvSpPr>
            <a:spLocks noChangeShapeType="1"/>
          </p:cNvSpPr>
          <p:nvPr/>
        </p:nvSpPr>
        <p:spPr bwMode="auto">
          <a:xfrm flipV="1">
            <a:off x="3283527" y="3862494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5798127" y="3862494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i="1"/>
              <a:t>ht</a:t>
            </a:r>
          </a:p>
        </p:txBody>
      </p:sp>
      <p:sp>
        <p:nvSpPr>
          <p:cNvPr id="39975" name="Line 39"/>
          <p:cNvSpPr>
            <a:spLocks noChangeShapeType="1"/>
          </p:cNvSpPr>
          <p:nvPr/>
        </p:nvSpPr>
        <p:spPr bwMode="auto">
          <a:xfrm flipV="1">
            <a:off x="6026727" y="3329094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6" name="Line 40"/>
          <p:cNvSpPr>
            <a:spLocks noChangeShapeType="1"/>
          </p:cNvSpPr>
          <p:nvPr/>
        </p:nvSpPr>
        <p:spPr bwMode="auto">
          <a:xfrm>
            <a:off x="997527" y="4014894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7" name="Line 41"/>
          <p:cNvSpPr>
            <a:spLocks noChangeShapeType="1"/>
          </p:cNvSpPr>
          <p:nvPr/>
        </p:nvSpPr>
        <p:spPr bwMode="auto">
          <a:xfrm>
            <a:off x="1607127" y="4624494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616527" y="5234094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/>
              <a:t>241</a:t>
            </a:r>
            <a:r>
              <a:rPr lang="en-US" sz="1600" baseline="50000"/>
              <a:t>o</a:t>
            </a: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1302327" y="5234094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/>
              <a:t>243</a:t>
            </a:r>
            <a:r>
              <a:rPr lang="en-US" sz="1600" baseline="50000"/>
              <a:t>o</a:t>
            </a:r>
          </a:p>
        </p:txBody>
      </p:sp>
      <p:sp>
        <p:nvSpPr>
          <p:cNvPr id="39980" name="Line 44"/>
          <p:cNvSpPr>
            <a:spLocks noChangeShapeType="1"/>
          </p:cNvSpPr>
          <p:nvPr/>
        </p:nvSpPr>
        <p:spPr bwMode="auto">
          <a:xfrm flipH="1">
            <a:off x="235527" y="4014894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387927" y="3710094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/>
              <a:t>24</a:t>
            </a:r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7550727" y="1805094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I</a:t>
            </a:r>
            <a:r>
              <a:rPr lang="en-US" sz="2400" b="1" dirty="0" smtClean="0">
                <a:solidFill>
                  <a:srgbClr val="0000FF"/>
                </a:solidFill>
              </a:rPr>
              <a:t>R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9983" name="AutoShape 47"/>
          <p:cNvSpPr>
            <a:spLocks/>
          </p:cNvSpPr>
          <p:nvPr/>
        </p:nvSpPr>
        <p:spPr bwMode="auto">
          <a:xfrm>
            <a:off x="7703127" y="2567094"/>
            <a:ext cx="228600" cy="1447800"/>
          </a:xfrm>
          <a:prstGeom prst="rightBrace">
            <a:avLst>
              <a:gd name="adj1" fmla="val 52778"/>
              <a:gd name="adj2" fmla="val 50000"/>
            </a:avLst>
          </a:prstGeom>
          <a:noFill/>
          <a:ln w="381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4883727" y="3862494"/>
            <a:ext cx="914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dirty="0" smtClean="0"/>
              <a:t>0.2 </a:t>
            </a:r>
            <a:r>
              <a:rPr lang="en-US" sz="1600" dirty="0"/>
              <a:t>g/cm</a:t>
            </a:r>
            <a:r>
              <a:rPr lang="en-US" sz="1600" baseline="40000" dirty="0"/>
              <a:t>2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7931727" y="2262294"/>
            <a:ext cx="838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/>
              <a:t>191 Wm</a:t>
            </a:r>
            <a:r>
              <a:rPr lang="en-US" sz="2000" b="1" baseline="30000" dirty="0"/>
              <a:t>-2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7931727" y="3329094"/>
            <a:ext cx="106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dirty="0" smtClean="0"/>
              <a:t>0.2 </a:t>
            </a:r>
            <a:r>
              <a:rPr lang="en-US" sz="1600" dirty="0"/>
              <a:t>g/cm</a:t>
            </a:r>
            <a:r>
              <a:rPr lang="en-US" sz="1600" baseline="40000" dirty="0"/>
              <a:t>2</a:t>
            </a:r>
          </a:p>
        </p:txBody>
      </p:sp>
      <p:sp>
        <p:nvSpPr>
          <p:cNvPr id="39987" name="AutoShape 51"/>
          <p:cNvSpPr>
            <a:spLocks/>
          </p:cNvSpPr>
          <p:nvPr/>
        </p:nvSpPr>
        <p:spPr bwMode="auto">
          <a:xfrm>
            <a:off x="4883727" y="3176694"/>
            <a:ext cx="228600" cy="1447800"/>
          </a:xfrm>
          <a:prstGeom prst="rightBrace">
            <a:avLst>
              <a:gd name="adj1" fmla="val 52778"/>
              <a:gd name="adj2" fmla="val 50000"/>
            </a:avLst>
          </a:prstGeom>
          <a:noFill/>
          <a:ln w="381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8" name="Text Box 52"/>
          <p:cNvSpPr txBox="1">
            <a:spLocks noChangeArrowheads="1"/>
          </p:cNvSpPr>
          <p:nvPr/>
        </p:nvSpPr>
        <p:spPr bwMode="auto">
          <a:xfrm>
            <a:off x="4578927" y="2186094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</a:rPr>
              <a:t>IR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9989" name="Text Box 53"/>
          <p:cNvSpPr txBox="1">
            <a:spLocks noChangeArrowheads="1"/>
          </p:cNvSpPr>
          <p:nvPr/>
        </p:nvSpPr>
        <p:spPr bwMode="auto">
          <a:xfrm>
            <a:off x="3588327" y="3100494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9900"/>
                </a:solidFill>
              </a:rPr>
              <a:t>DRY</a:t>
            </a:r>
          </a:p>
        </p:txBody>
      </p:sp>
      <p:sp>
        <p:nvSpPr>
          <p:cNvPr id="39990" name="Text Box 54"/>
          <p:cNvSpPr txBox="1">
            <a:spLocks noChangeArrowheads="1"/>
          </p:cNvSpPr>
          <p:nvPr/>
        </p:nvSpPr>
        <p:spPr bwMode="auto">
          <a:xfrm>
            <a:off x="6331527" y="2490894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</a:rPr>
              <a:t>WET</a:t>
            </a:r>
          </a:p>
        </p:txBody>
      </p:sp>
      <p:sp>
        <p:nvSpPr>
          <p:cNvPr id="39991" name="Text Box 55"/>
          <p:cNvSpPr txBox="1">
            <a:spLocks noChangeArrowheads="1"/>
          </p:cNvSpPr>
          <p:nvPr/>
        </p:nvSpPr>
        <p:spPr bwMode="auto">
          <a:xfrm>
            <a:off x="3740727" y="5234094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COLD</a:t>
            </a:r>
          </a:p>
        </p:txBody>
      </p:sp>
      <p:sp>
        <p:nvSpPr>
          <p:cNvPr id="39992" name="Text Box 56"/>
          <p:cNvSpPr txBox="1">
            <a:spLocks noChangeArrowheads="1"/>
          </p:cNvSpPr>
          <p:nvPr/>
        </p:nvSpPr>
        <p:spPr bwMode="auto">
          <a:xfrm>
            <a:off x="6560127" y="5234094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WARM</a:t>
            </a:r>
          </a:p>
        </p:txBody>
      </p:sp>
      <p:sp>
        <p:nvSpPr>
          <p:cNvPr id="39993" name="Text Box 57"/>
          <p:cNvSpPr txBox="1">
            <a:spLocks noChangeArrowheads="1"/>
          </p:cNvSpPr>
          <p:nvPr/>
        </p:nvSpPr>
        <p:spPr bwMode="auto">
          <a:xfrm>
            <a:off x="1226127" y="2414694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 smtClean="0"/>
              <a:t>Wm</a:t>
            </a:r>
            <a:r>
              <a:rPr lang="en-US" sz="2000" b="1" baseline="30000" dirty="0" smtClean="0"/>
              <a:t>-2</a:t>
            </a:r>
            <a:endParaRPr lang="en-US" sz="2000" b="1" baseline="30000" dirty="0"/>
          </a:p>
        </p:txBody>
      </p:sp>
      <p:sp>
        <p:nvSpPr>
          <p:cNvPr id="39994" name="WordArt 58"/>
          <p:cNvSpPr>
            <a:spLocks noChangeArrowheads="1" noChangeShapeType="1" noTextEdit="1"/>
          </p:cNvSpPr>
          <p:nvPr/>
        </p:nvSpPr>
        <p:spPr bwMode="auto">
          <a:xfrm rot="18034797">
            <a:off x="1006259" y="3599763"/>
            <a:ext cx="855662" cy="30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WARM</a:t>
            </a:r>
          </a:p>
        </p:txBody>
      </p:sp>
      <p:sp>
        <p:nvSpPr>
          <p:cNvPr id="39995" name="WordArt 59"/>
          <p:cNvSpPr>
            <a:spLocks noChangeArrowheads="1" noChangeShapeType="1" noTextEdit="1"/>
          </p:cNvSpPr>
          <p:nvPr/>
        </p:nvSpPr>
        <p:spPr bwMode="auto">
          <a:xfrm rot="18034797">
            <a:off x="1746827" y="4027594"/>
            <a:ext cx="931863" cy="2968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COLD</a:t>
            </a:r>
          </a:p>
        </p:txBody>
      </p:sp>
      <p:sp>
        <p:nvSpPr>
          <p:cNvPr id="39996" name="Text Box 60"/>
          <p:cNvSpPr txBox="1">
            <a:spLocks noChangeArrowheads="1"/>
          </p:cNvSpPr>
          <p:nvPr/>
        </p:nvSpPr>
        <p:spPr bwMode="auto">
          <a:xfrm>
            <a:off x="464127" y="6072294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/>
              <a:t>Temp. </a:t>
            </a:r>
          </a:p>
        </p:txBody>
      </p:sp>
      <p:sp>
        <p:nvSpPr>
          <p:cNvPr id="39997" name="Line 61"/>
          <p:cNvSpPr>
            <a:spLocks noChangeShapeType="1"/>
          </p:cNvSpPr>
          <p:nvPr/>
        </p:nvSpPr>
        <p:spPr bwMode="auto">
          <a:xfrm>
            <a:off x="1683327" y="6300894"/>
            <a:ext cx="990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3722" y="0"/>
            <a:ext cx="7696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 panose="020F0704030504030204" pitchFamily="34" charset="0"/>
              </a:rPr>
              <a:t>HOW UPPER TROPOSPHERIC SUBSIDENCE CONTROLS UPPER MOISTURE CONTROLS THE EMISSION LEVEL AND IR FLUX TO SPACE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63" name="Text Box 55"/>
          <p:cNvSpPr txBox="1">
            <a:spLocks noChangeArrowheads="1"/>
          </p:cNvSpPr>
          <p:nvPr/>
        </p:nvSpPr>
        <p:spPr bwMode="auto">
          <a:xfrm rot="19289416">
            <a:off x="520440" y="2285572"/>
            <a:ext cx="8260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i="1" dirty="0" smtClean="0"/>
              <a:t>Moist</a:t>
            </a:r>
            <a:endParaRPr lang="en-US" b="1" i="1" dirty="0"/>
          </a:p>
        </p:txBody>
      </p:sp>
      <p:sp>
        <p:nvSpPr>
          <p:cNvPr id="64" name="Text Box 55"/>
          <p:cNvSpPr txBox="1">
            <a:spLocks noChangeArrowheads="1"/>
          </p:cNvSpPr>
          <p:nvPr/>
        </p:nvSpPr>
        <p:spPr bwMode="auto">
          <a:xfrm rot="19289416">
            <a:off x="2265622" y="2708001"/>
            <a:ext cx="8260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i="1" dirty="0" smtClean="0"/>
              <a:t>Dry</a:t>
            </a:r>
            <a:endParaRPr lang="en-US" b="1" i="1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694869" y="1805094"/>
            <a:ext cx="0" cy="990600"/>
          </a:xfrm>
          <a:prstGeom prst="straightConnector1">
            <a:avLst/>
          </a:prstGeom>
          <a:ln w="508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477000" y="1600200"/>
            <a:ext cx="0" cy="590729"/>
          </a:xfrm>
          <a:prstGeom prst="straightConnector1">
            <a:avLst/>
          </a:prstGeom>
          <a:ln w="508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Box 55"/>
          <p:cNvSpPr txBox="1">
            <a:spLocks noChangeArrowheads="1"/>
          </p:cNvSpPr>
          <p:nvPr/>
        </p:nvSpPr>
        <p:spPr bwMode="auto">
          <a:xfrm>
            <a:off x="3816927" y="1784563"/>
            <a:ext cx="8260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i="1" dirty="0" smtClean="0"/>
              <a:t>MORE</a:t>
            </a:r>
            <a:endParaRPr lang="en-US" b="1" i="1" dirty="0"/>
          </a:p>
        </p:txBody>
      </p:sp>
      <p:sp>
        <p:nvSpPr>
          <p:cNvPr id="70" name="Text Box 55"/>
          <p:cNvSpPr txBox="1">
            <a:spLocks noChangeArrowheads="1"/>
          </p:cNvSpPr>
          <p:nvPr/>
        </p:nvSpPr>
        <p:spPr bwMode="auto">
          <a:xfrm>
            <a:off x="6572322" y="1600200"/>
            <a:ext cx="8260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i="1" dirty="0" smtClean="0"/>
              <a:t>LESS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46271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2"/>
          <p:cNvSpPr>
            <a:spLocks noChangeShapeType="1"/>
          </p:cNvSpPr>
          <p:nvPr/>
        </p:nvSpPr>
        <p:spPr bwMode="auto">
          <a:xfrm>
            <a:off x="4267200" y="609600"/>
            <a:ext cx="0" cy="243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4267200" y="3048000"/>
            <a:ext cx="472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8991600" y="609600"/>
            <a:ext cx="0" cy="243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2133600" y="228600"/>
            <a:ext cx="0" cy="2819400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914400" y="3048000"/>
            <a:ext cx="2438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Arc 7"/>
          <p:cNvSpPr>
            <a:spLocks/>
          </p:cNvSpPr>
          <p:nvPr/>
        </p:nvSpPr>
        <p:spPr bwMode="auto">
          <a:xfrm rot="2212048">
            <a:off x="1295400" y="609600"/>
            <a:ext cx="1676400" cy="2073275"/>
          </a:xfrm>
          <a:custGeom>
            <a:avLst/>
            <a:gdLst>
              <a:gd name="G0" fmla="+- 0 0 0"/>
              <a:gd name="G1" fmla="+- 21537 0 0"/>
              <a:gd name="G2" fmla="+- 21600 0 0"/>
              <a:gd name="T0" fmla="*/ 1649 w 21600"/>
              <a:gd name="T1" fmla="*/ 0 h 21754"/>
              <a:gd name="T2" fmla="*/ 21599 w 21600"/>
              <a:gd name="T3" fmla="*/ 21754 h 21754"/>
              <a:gd name="T4" fmla="*/ 0 w 21600"/>
              <a:gd name="T5" fmla="*/ 21537 h 21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754" fill="none" extrusionOk="0">
                <a:moveTo>
                  <a:pt x="1648" y="0"/>
                </a:moveTo>
                <a:cubicBezTo>
                  <a:pt x="12905" y="861"/>
                  <a:pt x="21600" y="10247"/>
                  <a:pt x="21600" y="21537"/>
                </a:cubicBezTo>
                <a:cubicBezTo>
                  <a:pt x="21600" y="21609"/>
                  <a:pt x="21599" y="21681"/>
                  <a:pt x="21598" y="21753"/>
                </a:cubicBezTo>
              </a:path>
              <a:path w="21600" h="21754" stroke="0" extrusionOk="0">
                <a:moveTo>
                  <a:pt x="1648" y="0"/>
                </a:moveTo>
                <a:cubicBezTo>
                  <a:pt x="12905" y="861"/>
                  <a:pt x="21600" y="10247"/>
                  <a:pt x="21600" y="21537"/>
                </a:cubicBezTo>
                <a:cubicBezTo>
                  <a:pt x="21600" y="21609"/>
                  <a:pt x="21599" y="21681"/>
                  <a:pt x="21598" y="21753"/>
                </a:cubicBezTo>
                <a:lnTo>
                  <a:pt x="0" y="21537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1981200" y="31242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0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066800" y="3429000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Vertical Motion (</a:t>
            </a:r>
            <a:r>
              <a:rPr lang="el-GR" sz="2000">
                <a:cs typeface="Arial" pitchFamily="34" charset="0"/>
                <a:sym typeface="WP Greek Helve" pitchFamily="2" charset="2"/>
              </a:rPr>
              <a:t>ω</a:t>
            </a:r>
            <a:r>
              <a:rPr lang="en-US" sz="2000">
                <a:sym typeface="WP Greek Helve" pitchFamily="2" charset="2"/>
              </a:rPr>
              <a:t>)</a:t>
            </a:r>
            <a:endParaRPr lang="en-US" sz="2000"/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5638800" y="33528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GRID SPACE</a:t>
            </a: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7315200" y="3581400"/>
            <a:ext cx="167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H="1">
            <a:off x="4267200" y="35814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>
            <a:off x="4267200" y="4191000"/>
            <a:ext cx="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>
            <a:off x="8991600" y="4191000"/>
            <a:ext cx="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>
            <a:off x="2133600" y="3886200"/>
            <a:ext cx="0" cy="2819400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>
            <a:off x="914400" y="6705600"/>
            <a:ext cx="2438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3" name="Arc 17"/>
          <p:cNvSpPr>
            <a:spLocks/>
          </p:cNvSpPr>
          <p:nvPr/>
        </p:nvSpPr>
        <p:spPr bwMode="auto">
          <a:xfrm rot="2212048">
            <a:off x="1295400" y="4267200"/>
            <a:ext cx="1676400" cy="2073275"/>
          </a:xfrm>
          <a:custGeom>
            <a:avLst/>
            <a:gdLst>
              <a:gd name="G0" fmla="+- 0 0 0"/>
              <a:gd name="G1" fmla="+- 21537 0 0"/>
              <a:gd name="G2" fmla="+- 21600 0 0"/>
              <a:gd name="T0" fmla="*/ 1649 w 21600"/>
              <a:gd name="T1" fmla="*/ 0 h 21754"/>
              <a:gd name="T2" fmla="*/ 21599 w 21600"/>
              <a:gd name="T3" fmla="*/ 21754 h 21754"/>
              <a:gd name="T4" fmla="*/ 0 w 21600"/>
              <a:gd name="T5" fmla="*/ 21537 h 21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754" fill="none" extrusionOk="0">
                <a:moveTo>
                  <a:pt x="1648" y="0"/>
                </a:moveTo>
                <a:cubicBezTo>
                  <a:pt x="12905" y="861"/>
                  <a:pt x="21600" y="10247"/>
                  <a:pt x="21600" y="21537"/>
                </a:cubicBezTo>
                <a:cubicBezTo>
                  <a:pt x="21600" y="21609"/>
                  <a:pt x="21599" y="21681"/>
                  <a:pt x="21598" y="21753"/>
                </a:cubicBezTo>
              </a:path>
              <a:path w="21600" h="21754" stroke="0" extrusionOk="0">
                <a:moveTo>
                  <a:pt x="1648" y="0"/>
                </a:moveTo>
                <a:cubicBezTo>
                  <a:pt x="12905" y="861"/>
                  <a:pt x="21600" y="10247"/>
                  <a:pt x="21600" y="21537"/>
                </a:cubicBezTo>
                <a:cubicBezTo>
                  <a:pt x="21600" y="21609"/>
                  <a:pt x="21599" y="21681"/>
                  <a:pt x="21598" y="21753"/>
                </a:cubicBezTo>
                <a:lnTo>
                  <a:pt x="0" y="21537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4" name="Rectangle 18" descr="Wide upward diagonal"/>
          <p:cNvSpPr>
            <a:spLocks noChangeArrowheads="1"/>
          </p:cNvSpPr>
          <p:nvPr/>
        </p:nvSpPr>
        <p:spPr bwMode="auto">
          <a:xfrm>
            <a:off x="4267200" y="3048000"/>
            <a:ext cx="4724400" cy="152400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5" name="Rectangle 19" descr="Wide upward diagonal"/>
          <p:cNvSpPr>
            <a:spLocks noChangeArrowheads="1"/>
          </p:cNvSpPr>
          <p:nvPr/>
        </p:nvSpPr>
        <p:spPr bwMode="auto">
          <a:xfrm>
            <a:off x="4267200" y="6705600"/>
            <a:ext cx="4724400" cy="152400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Line 20"/>
          <p:cNvSpPr>
            <a:spLocks noChangeShapeType="1"/>
          </p:cNvSpPr>
          <p:nvPr/>
        </p:nvSpPr>
        <p:spPr bwMode="auto">
          <a:xfrm>
            <a:off x="4267200" y="6705600"/>
            <a:ext cx="472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7" name="Rectangle 21" descr="Wide upward diagonal"/>
          <p:cNvSpPr>
            <a:spLocks noChangeArrowheads="1"/>
          </p:cNvSpPr>
          <p:nvPr/>
        </p:nvSpPr>
        <p:spPr bwMode="auto">
          <a:xfrm>
            <a:off x="914400" y="3048000"/>
            <a:ext cx="2438400" cy="152400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8" name="Rectangle 22" descr="Wide upward diagonal"/>
          <p:cNvSpPr>
            <a:spLocks noChangeArrowheads="1"/>
          </p:cNvSpPr>
          <p:nvPr/>
        </p:nvSpPr>
        <p:spPr bwMode="auto">
          <a:xfrm>
            <a:off x="914400" y="6705600"/>
            <a:ext cx="2438400" cy="152400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9" name="Line 23"/>
          <p:cNvSpPr>
            <a:spLocks noChangeShapeType="1"/>
          </p:cNvSpPr>
          <p:nvPr/>
        </p:nvSpPr>
        <p:spPr bwMode="auto">
          <a:xfrm>
            <a:off x="4267200" y="3352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>
            <a:off x="8991600" y="3352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1" name="Text Box 25"/>
          <p:cNvSpPr txBox="1">
            <a:spLocks noChangeArrowheads="1"/>
          </p:cNvSpPr>
          <p:nvPr/>
        </p:nvSpPr>
        <p:spPr bwMode="auto">
          <a:xfrm>
            <a:off x="2819400" y="1371600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>
                <a:cs typeface="Arial" pitchFamily="34" charset="0"/>
                <a:sym typeface="WP Greek Helve" pitchFamily="2" charset="2"/>
              </a:rPr>
              <a:t>–</a:t>
            </a:r>
            <a:r>
              <a:rPr lang="en-US" sz="2000">
                <a:cs typeface="Arial" pitchFamily="34" charset="0"/>
                <a:sym typeface="WP Greek Helve" pitchFamily="2" charset="2"/>
              </a:rPr>
              <a:t> </a:t>
            </a:r>
            <a:r>
              <a:rPr lang="el-GR" sz="2000">
                <a:cs typeface="Arial" pitchFamily="34" charset="0"/>
                <a:sym typeface="WP Greek Helve" pitchFamily="2" charset="2"/>
              </a:rPr>
              <a:t>ω</a:t>
            </a:r>
          </a:p>
        </p:txBody>
      </p:sp>
      <p:sp>
        <p:nvSpPr>
          <p:cNvPr id="24602" name="Line 26"/>
          <p:cNvSpPr>
            <a:spLocks noChangeShapeType="1"/>
          </p:cNvSpPr>
          <p:nvPr/>
        </p:nvSpPr>
        <p:spPr bwMode="auto">
          <a:xfrm>
            <a:off x="2971800" y="14478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3" name="Text Box 27"/>
          <p:cNvSpPr txBox="1">
            <a:spLocks noChangeArrowheads="1"/>
          </p:cNvSpPr>
          <p:nvPr/>
        </p:nvSpPr>
        <p:spPr bwMode="auto">
          <a:xfrm>
            <a:off x="2133600" y="487680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ym typeface="WP Greek Helve" pitchFamily="2" charset="2"/>
              </a:rPr>
              <a:t>– </a:t>
            </a:r>
            <a:r>
              <a:rPr lang="el-GR" sz="2000">
                <a:cs typeface="Arial" pitchFamily="34" charset="0"/>
                <a:sym typeface="WP Greek Helve" pitchFamily="2" charset="2"/>
              </a:rPr>
              <a:t>ω</a:t>
            </a:r>
          </a:p>
        </p:txBody>
      </p:sp>
      <p:sp>
        <p:nvSpPr>
          <p:cNvPr id="24604" name="Line 28"/>
          <p:cNvSpPr>
            <a:spLocks noChangeShapeType="1"/>
          </p:cNvSpPr>
          <p:nvPr/>
        </p:nvSpPr>
        <p:spPr bwMode="auto">
          <a:xfrm>
            <a:off x="2286000" y="49530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5" name="Freeform 29"/>
          <p:cNvSpPr>
            <a:spLocks/>
          </p:cNvSpPr>
          <p:nvPr/>
        </p:nvSpPr>
        <p:spPr bwMode="auto">
          <a:xfrm>
            <a:off x="1600200" y="4038600"/>
            <a:ext cx="533400" cy="2667000"/>
          </a:xfrm>
          <a:custGeom>
            <a:avLst/>
            <a:gdLst>
              <a:gd name="T0" fmla="*/ 288 w 288"/>
              <a:gd name="T1" fmla="*/ 0 h 1680"/>
              <a:gd name="T2" fmla="*/ 0 w 288"/>
              <a:gd name="T3" fmla="*/ 816 h 1680"/>
              <a:gd name="T4" fmla="*/ 288 w 288"/>
              <a:gd name="T5" fmla="*/ 1680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8" h="1680">
                <a:moveTo>
                  <a:pt x="288" y="0"/>
                </a:moveTo>
                <a:cubicBezTo>
                  <a:pt x="144" y="268"/>
                  <a:pt x="0" y="536"/>
                  <a:pt x="0" y="816"/>
                </a:cubicBezTo>
                <a:cubicBezTo>
                  <a:pt x="0" y="1096"/>
                  <a:pt x="240" y="1536"/>
                  <a:pt x="288" y="1680"/>
                </a:cubicBezTo>
              </a:path>
            </a:pathLst>
          </a:custGeom>
          <a:noFill/>
          <a:ln w="38100" cap="flat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6" name="Text Box 30"/>
          <p:cNvSpPr txBox="1">
            <a:spLocks noChangeArrowheads="1"/>
          </p:cNvSpPr>
          <p:nvPr/>
        </p:nvSpPr>
        <p:spPr bwMode="auto">
          <a:xfrm>
            <a:off x="1143000" y="4876800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>
                <a:cs typeface="Arial" pitchFamily="34" charset="0"/>
                <a:sym typeface="WP Greek Helve" pitchFamily="2" charset="2"/>
              </a:rPr>
              <a:t>ω</a:t>
            </a:r>
            <a:r>
              <a:rPr lang="en-US" sz="2000" baseline="-25000">
                <a:sym typeface="WP Greek Helve" pitchFamily="2" charset="2"/>
              </a:rPr>
              <a:t>d</a:t>
            </a:r>
            <a:endParaRPr lang="en-US" sz="2000">
              <a:sym typeface="WP Greek Helve" pitchFamily="2" charset="2"/>
            </a:endParaRPr>
          </a:p>
        </p:txBody>
      </p:sp>
      <p:sp>
        <p:nvSpPr>
          <p:cNvPr id="24607" name="Freeform 31"/>
          <p:cNvSpPr>
            <a:spLocks/>
          </p:cNvSpPr>
          <p:nvPr/>
        </p:nvSpPr>
        <p:spPr bwMode="auto">
          <a:xfrm>
            <a:off x="2133600" y="4038600"/>
            <a:ext cx="1600200" cy="2667000"/>
          </a:xfrm>
          <a:custGeom>
            <a:avLst/>
            <a:gdLst>
              <a:gd name="T0" fmla="*/ 0 w 1056"/>
              <a:gd name="T1" fmla="*/ 0 h 1680"/>
              <a:gd name="T2" fmla="*/ 1056 w 1056"/>
              <a:gd name="T3" fmla="*/ 624 h 1680"/>
              <a:gd name="T4" fmla="*/ 0 w 1056"/>
              <a:gd name="T5" fmla="*/ 1680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56" h="1680">
                <a:moveTo>
                  <a:pt x="0" y="0"/>
                </a:moveTo>
                <a:cubicBezTo>
                  <a:pt x="528" y="172"/>
                  <a:pt x="1056" y="344"/>
                  <a:pt x="1056" y="624"/>
                </a:cubicBezTo>
                <a:cubicBezTo>
                  <a:pt x="1056" y="904"/>
                  <a:pt x="176" y="1504"/>
                  <a:pt x="0" y="1680"/>
                </a:cubicBezTo>
              </a:path>
            </a:pathLst>
          </a:custGeom>
          <a:noFill/>
          <a:ln w="38100" cap="flat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8" name="Text Box 32"/>
          <p:cNvSpPr txBox="1">
            <a:spLocks noChangeArrowheads="1"/>
          </p:cNvSpPr>
          <p:nvPr/>
        </p:nvSpPr>
        <p:spPr bwMode="auto">
          <a:xfrm>
            <a:off x="2971800" y="4876800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ym typeface="WP Greek Helve" pitchFamily="2" charset="2"/>
              </a:rPr>
              <a:t>– </a:t>
            </a:r>
            <a:r>
              <a:rPr lang="el-GR" sz="2000">
                <a:cs typeface="Arial" pitchFamily="34" charset="0"/>
                <a:sym typeface="WP Greek Helve" pitchFamily="2" charset="2"/>
              </a:rPr>
              <a:t>ω</a:t>
            </a:r>
            <a:r>
              <a:rPr lang="en-US" sz="2000" baseline="-25000">
                <a:sym typeface="WP Greek Helve" pitchFamily="2" charset="2"/>
              </a:rPr>
              <a:t>u</a:t>
            </a:r>
          </a:p>
        </p:txBody>
      </p:sp>
      <p:sp>
        <p:nvSpPr>
          <p:cNvPr id="24609" name="Text Box 33"/>
          <p:cNvSpPr txBox="1">
            <a:spLocks noChangeArrowheads="1"/>
          </p:cNvSpPr>
          <p:nvPr/>
        </p:nvSpPr>
        <p:spPr bwMode="auto">
          <a:xfrm>
            <a:off x="7772400" y="152400"/>
            <a:ext cx="1219200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IR </a:t>
            </a:r>
            <a:r>
              <a:rPr lang="en-US" sz="2000" dirty="0"/>
              <a:t>= 2</a:t>
            </a:r>
          </a:p>
        </p:txBody>
      </p:sp>
      <p:sp>
        <p:nvSpPr>
          <p:cNvPr id="24610" name="Text Box 34"/>
          <p:cNvSpPr txBox="1">
            <a:spLocks noChangeArrowheads="1"/>
          </p:cNvSpPr>
          <p:nvPr/>
        </p:nvSpPr>
        <p:spPr bwMode="auto">
          <a:xfrm>
            <a:off x="5943600" y="16002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RH = </a:t>
            </a:r>
            <a:r>
              <a:rPr lang="en-US" sz="2000" dirty="0" smtClean="0"/>
              <a:t>High</a:t>
            </a:r>
            <a:endParaRPr lang="en-US" sz="2000" dirty="0"/>
          </a:p>
        </p:txBody>
      </p:sp>
      <p:sp>
        <p:nvSpPr>
          <p:cNvPr id="24611" name="Line 35"/>
          <p:cNvSpPr>
            <a:spLocks noChangeShapeType="1"/>
          </p:cNvSpPr>
          <p:nvPr/>
        </p:nvSpPr>
        <p:spPr bwMode="auto">
          <a:xfrm>
            <a:off x="6019800" y="16002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2" name="Line 36"/>
          <p:cNvSpPr>
            <a:spLocks noChangeShapeType="1"/>
          </p:cNvSpPr>
          <p:nvPr/>
        </p:nvSpPr>
        <p:spPr bwMode="auto">
          <a:xfrm flipV="1">
            <a:off x="4953000" y="22098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3" name="Line 37"/>
          <p:cNvSpPr>
            <a:spLocks noChangeShapeType="1"/>
          </p:cNvSpPr>
          <p:nvPr/>
        </p:nvSpPr>
        <p:spPr bwMode="auto">
          <a:xfrm flipV="1">
            <a:off x="6705600" y="22098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4" name="Line 38"/>
          <p:cNvSpPr>
            <a:spLocks noChangeShapeType="1"/>
          </p:cNvSpPr>
          <p:nvPr/>
        </p:nvSpPr>
        <p:spPr bwMode="auto">
          <a:xfrm flipV="1">
            <a:off x="8382000" y="22098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5" name="Line 39"/>
          <p:cNvSpPr>
            <a:spLocks noChangeShapeType="1"/>
          </p:cNvSpPr>
          <p:nvPr/>
        </p:nvSpPr>
        <p:spPr bwMode="auto">
          <a:xfrm flipV="1">
            <a:off x="4953000" y="914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6" name="Line 40"/>
          <p:cNvSpPr>
            <a:spLocks noChangeShapeType="1"/>
          </p:cNvSpPr>
          <p:nvPr/>
        </p:nvSpPr>
        <p:spPr bwMode="auto">
          <a:xfrm flipV="1">
            <a:off x="6705600" y="914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7" name="Line 41"/>
          <p:cNvSpPr>
            <a:spLocks noChangeShapeType="1"/>
          </p:cNvSpPr>
          <p:nvPr/>
        </p:nvSpPr>
        <p:spPr bwMode="auto">
          <a:xfrm flipV="1">
            <a:off x="8382000" y="9906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8" name="Line 42"/>
          <p:cNvSpPr>
            <a:spLocks noChangeShapeType="1"/>
          </p:cNvSpPr>
          <p:nvPr/>
        </p:nvSpPr>
        <p:spPr bwMode="auto">
          <a:xfrm rot="10800000" flipV="1">
            <a:off x="5257800" y="1600200"/>
            <a:ext cx="1588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9" name="Line 43"/>
          <p:cNvSpPr>
            <a:spLocks noChangeShapeType="1"/>
          </p:cNvSpPr>
          <p:nvPr/>
        </p:nvSpPr>
        <p:spPr bwMode="auto">
          <a:xfrm rot="10752390" flipV="1">
            <a:off x="7696200" y="1600200"/>
            <a:ext cx="1588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20" name="Freeform 44"/>
          <p:cNvSpPr>
            <a:spLocks/>
          </p:cNvSpPr>
          <p:nvPr/>
        </p:nvSpPr>
        <p:spPr bwMode="auto">
          <a:xfrm>
            <a:off x="5715000" y="4572000"/>
            <a:ext cx="1600200" cy="2120900"/>
          </a:xfrm>
          <a:custGeom>
            <a:avLst/>
            <a:gdLst>
              <a:gd name="T0" fmla="*/ 288 w 1008"/>
              <a:gd name="T1" fmla="*/ 32 h 1320"/>
              <a:gd name="T2" fmla="*/ 816 w 1008"/>
              <a:gd name="T3" fmla="*/ 32 h 1320"/>
              <a:gd name="T4" fmla="*/ 768 w 1008"/>
              <a:gd name="T5" fmla="*/ 224 h 1320"/>
              <a:gd name="T6" fmla="*/ 864 w 1008"/>
              <a:gd name="T7" fmla="*/ 560 h 1320"/>
              <a:gd name="T8" fmla="*/ 816 w 1008"/>
              <a:gd name="T9" fmla="*/ 848 h 1320"/>
              <a:gd name="T10" fmla="*/ 912 w 1008"/>
              <a:gd name="T11" fmla="*/ 1232 h 1320"/>
              <a:gd name="T12" fmla="*/ 240 w 1008"/>
              <a:gd name="T13" fmla="*/ 1280 h 1320"/>
              <a:gd name="T14" fmla="*/ 288 w 1008"/>
              <a:gd name="T15" fmla="*/ 992 h 1320"/>
              <a:gd name="T16" fmla="*/ 192 w 1008"/>
              <a:gd name="T17" fmla="*/ 704 h 1320"/>
              <a:gd name="T18" fmla="*/ 288 w 1008"/>
              <a:gd name="T19" fmla="*/ 368 h 1320"/>
              <a:gd name="T20" fmla="*/ 0 w 1008"/>
              <a:gd name="T21" fmla="*/ 80 h 1320"/>
              <a:gd name="T22" fmla="*/ 288 w 1008"/>
              <a:gd name="T23" fmla="*/ 32 h 1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08" h="1320">
                <a:moveTo>
                  <a:pt x="288" y="32"/>
                </a:moveTo>
                <a:cubicBezTo>
                  <a:pt x="424" y="24"/>
                  <a:pt x="736" y="0"/>
                  <a:pt x="816" y="32"/>
                </a:cubicBezTo>
                <a:cubicBezTo>
                  <a:pt x="896" y="64"/>
                  <a:pt x="760" y="136"/>
                  <a:pt x="768" y="224"/>
                </a:cubicBezTo>
                <a:cubicBezTo>
                  <a:pt x="776" y="312"/>
                  <a:pt x="856" y="456"/>
                  <a:pt x="864" y="560"/>
                </a:cubicBezTo>
                <a:cubicBezTo>
                  <a:pt x="872" y="664"/>
                  <a:pt x="808" y="736"/>
                  <a:pt x="816" y="848"/>
                </a:cubicBezTo>
                <a:cubicBezTo>
                  <a:pt x="824" y="960"/>
                  <a:pt x="1008" y="1160"/>
                  <a:pt x="912" y="1232"/>
                </a:cubicBezTo>
                <a:cubicBezTo>
                  <a:pt x="816" y="1304"/>
                  <a:pt x="344" y="1320"/>
                  <a:pt x="240" y="1280"/>
                </a:cubicBezTo>
                <a:cubicBezTo>
                  <a:pt x="136" y="1240"/>
                  <a:pt x="296" y="1088"/>
                  <a:pt x="288" y="992"/>
                </a:cubicBezTo>
                <a:cubicBezTo>
                  <a:pt x="280" y="896"/>
                  <a:pt x="192" y="808"/>
                  <a:pt x="192" y="704"/>
                </a:cubicBezTo>
                <a:cubicBezTo>
                  <a:pt x="192" y="600"/>
                  <a:pt x="320" y="472"/>
                  <a:pt x="288" y="368"/>
                </a:cubicBezTo>
                <a:cubicBezTo>
                  <a:pt x="256" y="264"/>
                  <a:pt x="0" y="136"/>
                  <a:pt x="0" y="80"/>
                </a:cubicBezTo>
                <a:cubicBezTo>
                  <a:pt x="0" y="24"/>
                  <a:pt x="152" y="40"/>
                  <a:pt x="288" y="32"/>
                </a:cubicBez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21" name="AutoShape 45"/>
          <p:cNvSpPr>
            <a:spLocks noChangeArrowheads="1"/>
          </p:cNvSpPr>
          <p:nvPr/>
        </p:nvSpPr>
        <p:spPr bwMode="auto">
          <a:xfrm rot="1790620">
            <a:off x="7315200" y="1524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22" name="AutoShape 46"/>
          <p:cNvSpPr>
            <a:spLocks noChangeArrowheads="1"/>
          </p:cNvSpPr>
          <p:nvPr/>
        </p:nvSpPr>
        <p:spPr bwMode="auto">
          <a:xfrm rot="1790620">
            <a:off x="6858000" y="39624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7467600" y="3886200"/>
            <a:ext cx="1219200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I</a:t>
            </a:r>
            <a:r>
              <a:rPr lang="en-US" sz="2000" dirty="0" smtClean="0"/>
              <a:t>R </a:t>
            </a:r>
            <a:r>
              <a:rPr lang="en-US" sz="2000" dirty="0"/>
              <a:t>= </a:t>
            </a:r>
            <a:r>
              <a:rPr lang="en-US" sz="2000" dirty="0" smtClean="0"/>
              <a:t>4</a:t>
            </a:r>
            <a:endParaRPr lang="en-US" sz="2000" dirty="0"/>
          </a:p>
        </p:txBody>
      </p:sp>
      <p:sp>
        <p:nvSpPr>
          <p:cNvPr id="24624" name="AutoShape 48"/>
          <p:cNvSpPr>
            <a:spLocks noChangeArrowheads="1"/>
          </p:cNvSpPr>
          <p:nvPr/>
        </p:nvSpPr>
        <p:spPr bwMode="auto">
          <a:xfrm>
            <a:off x="4495800" y="6248400"/>
            <a:ext cx="609600" cy="304800"/>
          </a:xfrm>
          <a:prstGeom prst="cloudCallout">
            <a:avLst>
              <a:gd name="adj1" fmla="val -93750"/>
              <a:gd name="adj2" fmla="val 69792"/>
            </a:avLst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24625" name="AutoShape 49"/>
          <p:cNvSpPr>
            <a:spLocks noChangeArrowheads="1"/>
          </p:cNvSpPr>
          <p:nvPr/>
        </p:nvSpPr>
        <p:spPr bwMode="auto">
          <a:xfrm>
            <a:off x="5334000" y="6248400"/>
            <a:ext cx="609600" cy="304800"/>
          </a:xfrm>
          <a:prstGeom prst="cloudCallout">
            <a:avLst>
              <a:gd name="adj1" fmla="val -104426"/>
              <a:gd name="adj2" fmla="val 59375"/>
            </a:avLst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24626" name="AutoShape 50"/>
          <p:cNvSpPr>
            <a:spLocks noChangeArrowheads="1"/>
          </p:cNvSpPr>
          <p:nvPr/>
        </p:nvSpPr>
        <p:spPr bwMode="auto">
          <a:xfrm>
            <a:off x="7391400" y="6248400"/>
            <a:ext cx="609600" cy="304800"/>
          </a:xfrm>
          <a:prstGeom prst="cloudCallout">
            <a:avLst>
              <a:gd name="adj1" fmla="val -103125"/>
              <a:gd name="adj2" fmla="val 67708"/>
            </a:avLst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24627" name="AutoShape 51"/>
          <p:cNvSpPr>
            <a:spLocks noChangeArrowheads="1"/>
          </p:cNvSpPr>
          <p:nvPr/>
        </p:nvSpPr>
        <p:spPr bwMode="auto">
          <a:xfrm>
            <a:off x="8229600" y="6248400"/>
            <a:ext cx="609600" cy="304800"/>
          </a:xfrm>
          <a:prstGeom prst="cloudCallout">
            <a:avLst>
              <a:gd name="adj1" fmla="val -99481"/>
              <a:gd name="adj2" fmla="val 71875"/>
            </a:avLst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24628" name="Line 52"/>
          <p:cNvSpPr>
            <a:spLocks noChangeShapeType="1"/>
          </p:cNvSpPr>
          <p:nvPr/>
        </p:nvSpPr>
        <p:spPr bwMode="auto">
          <a:xfrm flipV="1">
            <a:off x="6629400" y="59436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29" name="Line 53"/>
          <p:cNvSpPr>
            <a:spLocks noChangeShapeType="1"/>
          </p:cNvSpPr>
          <p:nvPr/>
        </p:nvSpPr>
        <p:spPr bwMode="auto">
          <a:xfrm flipV="1">
            <a:off x="6629400" y="48768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30" name="Line 54"/>
          <p:cNvSpPr>
            <a:spLocks noChangeShapeType="1"/>
          </p:cNvSpPr>
          <p:nvPr/>
        </p:nvSpPr>
        <p:spPr bwMode="auto">
          <a:xfrm>
            <a:off x="4648200" y="4572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31" name="Line 55"/>
          <p:cNvSpPr>
            <a:spLocks noChangeShapeType="1"/>
          </p:cNvSpPr>
          <p:nvPr/>
        </p:nvSpPr>
        <p:spPr bwMode="auto">
          <a:xfrm>
            <a:off x="4648200" y="5181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32" name="Line 56"/>
          <p:cNvSpPr>
            <a:spLocks noChangeShapeType="1"/>
          </p:cNvSpPr>
          <p:nvPr/>
        </p:nvSpPr>
        <p:spPr bwMode="auto">
          <a:xfrm>
            <a:off x="4648200" y="5715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33" name="Line 57"/>
          <p:cNvSpPr>
            <a:spLocks noChangeShapeType="1"/>
          </p:cNvSpPr>
          <p:nvPr/>
        </p:nvSpPr>
        <p:spPr bwMode="auto">
          <a:xfrm>
            <a:off x="5334000" y="4572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34" name="Line 58"/>
          <p:cNvSpPr>
            <a:spLocks noChangeShapeType="1"/>
          </p:cNvSpPr>
          <p:nvPr/>
        </p:nvSpPr>
        <p:spPr bwMode="auto">
          <a:xfrm>
            <a:off x="5334000" y="5181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35" name="Line 59"/>
          <p:cNvSpPr>
            <a:spLocks noChangeShapeType="1"/>
          </p:cNvSpPr>
          <p:nvPr/>
        </p:nvSpPr>
        <p:spPr bwMode="auto">
          <a:xfrm>
            <a:off x="5334000" y="5715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36" name="Line 60"/>
          <p:cNvSpPr>
            <a:spLocks noChangeShapeType="1"/>
          </p:cNvSpPr>
          <p:nvPr/>
        </p:nvSpPr>
        <p:spPr bwMode="auto">
          <a:xfrm>
            <a:off x="8077200" y="4648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37" name="Line 61"/>
          <p:cNvSpPr>
            <a:spLocks noChangeShapeType="1"/>
          </p:cNvSpPr>
          <p:nvPr/>
        </p:nvSpPr>
        <p:spPr bwMode="auto">
          <a:xfrm>
            <a:off x="7620000" y="4876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38" name="Line 62"/>
          <p:cNvSpPr>
            <a:spLocks noChangeShapeType="1"/>
          </p:cNvSpPr>
          <p:nvPr/>
        </p:nvSpPr>
        <p:spPr bwMode="auto">
          <a:xfrm>
            <a:off x="8534400" y="4953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39" name="Line 63"/>
          <p:cNvSpPr>
            <a:spLocks noChangeShapeType="1"/>
          </p:cNvSpPr>
          <p:nvPr/>
        </p:nvSpPr>
        <p:spPr bwMode="auto">
          <a:xfrm>
            <a:off x="7620000" y="5791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40" name="Line 64"/>
          <p:cNvSpPr>
            <a:spLocks noChangeShapeType="1"/>
          </p:cNvSpPr>
          <p:nvPr/>
        </p:nvSpPr>
        <p:spPr bwMode="auto">
          <a:xfrm>
            <a:off x="8534400" y="5791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41" name="Text Box 65"/>
          <p:cNvSpPr txBox="1">
            <a:spLocks noChangeArrowheads="1"/>
          </p:cNvSpPr>
          <p:nvPr/>
        </p:nvSpPr>
        <p:spPr bwMode="auto">
          <a:xfrm>
            <a:off x="7239000" y="5334000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RH = 60%</a:t>
            </a:r>
          </a:p>
        </p:txBody>
      </p:sp>
      <p:sp>
        <p:nvSpPr>
          <p:cNvPr id="24642" name="Line 66"/>
          <p:cNvSpPr>
            <a:spLocks noChangeShapeType="1"/>
          </p:cNvSpPr>
          <p:nvPr/>
        </p:nvSpPr>
        <p:spPr bwMode="auto">
          <a:xfrm>
            <a:off x="7391400" y="53340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43" name="Freeform 67"/>
          <p:cNvSpPr>
            <a:spLocks/>
          </p:cNvSpPr>
          <p:nvPr/>
        </p:nvSpPr>
        <p:spPr bwMode="auto">
          <a:xfrm>
            <a:off x="4419600" y="685800"/>
            <a:ext cx="4419600" cy="177800"/>
          </a:xfrm>
          <a:custGeom>
            <a:avLst/>
            <a:gdLst>
              <a:gd name="T0" fmla="*/ 0 w 3072"/>
              <a:gd name="T1" fmla="*/ 192 h 256"/>
              <a:gd name="T2" fmla="*/ 528 w 3072"/>
              <a:gd name="T3" fmla="*/ 96 h 256"/>
              <a:gd name="T4" fmla="*/ 1104 w 3072"/>
              <a:gd name="T5" fmla="*/ 240 h 256"/>
              <a:gd name="T6" fmla="*/ 1776 w 3072"/>
              <a:gd name="T7" fmla="*/ 96 h 256"/>
              <a:gd name="T8" fmla="*/ 2352 w 3072"/>
              <a:gd name="T9" fmla="*/ 240 h 256"/>
              <a:gd name="T10" fmla="*/ 3072 w 3072"/>
              <a:gd name="T11" fmla="*/ 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72" h="256">
                <a:moveTo>
                  <a:pt x="0" y="192"/>
                </a:moveTo>
                <a:cubicBezTo>
                  <a:pt x="172" y="140"/>
                  <a:pt x="344" y="88"/>
                  <a:pt x="528" y="96"/>
                </a:cubicBezTo>
                <a:cubicBezTo>
                  <a:pt x="712" y="104"/>
                  <a:pt x="896" y="240"/>
                  <a:pt x="1104" y="240"/>
                </a:cubicBezTo>
                <a:cubicBezTo>
                  <a:pt x="1312" y="240"/>
                  <a:pt x="1568" y="96"/>
                  <a:pt x="1776" y="96"/>
                </a:cubicBezTo>
                <a:cubicBezTo>
                  <a:pt x="1984" y="96"/>
                  <a:pt x="2136" y="256"/>
                  <a:pt x="2352" y="240"/>
                </a:cubicBezTo>
                <a:cubicBezTo>
                  <a:pt x="2568" y="224"/>
                  <a:pt x="2952" y="40"/>
                  <a:pt x="3072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44" name="Freeform 68"/>
          <p:cNvSpPr>
            <a:spLocks/>
          </p:cNvSpPr>
          <p:nvPr/>
        </p:nvSpPr>
        <p:spPr bwMode="auto">
          <a:xfrm>
            <a:off x="4419600" y="2641600"/>
            <a:ext cx="4419600" cy="177800"/>
          </a:xfrm>
          <a:custGeom>
            <a:avLst/>
            <a:gdLst>
              <a:gd name="T0" fmla="*/ 0 w 3024"/>
              <a:gd name="T1" fmla="*/ 112 h 168"/>
              <a:gd name="T2" fmla="*/ 336 w 3024"/>
              <a:gd name="T3" fmla="*/ 64 h 168"/>
              <a:gd name="T4" fmla="*/ 1008 w 3024"/>
              <a:gd name="T5" fmla="*/ 112 h 168"/>
              <a:gd name="T6" fmla="*/ 1536 w 3024"/>
              <a:gd name="T7" fmla="*/ 64 h 168"/>
              <a:gd name="T8" fmla="*/ 2208 w 3024"/>
              <a:gd name="T9" fmla="*/ 160 h 168"/>
              <a:gd name="T10" fmla="*/ 2784 w 3024"/>
              <a:gd name="T11" fmla="*/ 16 h 168"/>
              <a:gd name="T12" fmla="*/ 3024 w 3024"/>
              <a:gd name="T13" fmla="*/ 64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24" h="168">
                <a:moveTo>
                  <a:pt x="0" y="112"/>
                </a:moveTo>
                <a:cubicBezTo>
                  <a:pt x="84" y="88"/>
                  <a:pt x="168" y="64"/>
                  <a:pt x="336" y="64"/>
                </a:cubicBezTo>
                <a:cubicBezTo>
                  <a:pt x="504" y="64"/>
                  <a:pt x="808" y="112"/>
                  <a:pt x="1008" y="112"/>
                </a:cubicBezTo>
                <a:cubicBezTo>
                  <a:pt x="1208" y="112"/>
                  <a:pt x="1336" y="56"/>
                  <a:pt x="1536" y="64"/>
                </a:cubicBezTo>
                <a:cubicBezTo>
                  <a:pt x="1736" y="72"/>
                  <a:pt x="2000" y="168"/>
                  <a:pt x="2208" y="160"/>
                </a:cubicBezTo>
                <a:cubicBezTo>
                  <a:pt x="2416" y="152"/>
                  <a:pt x="2648" y="32"/>
                  <a:pt x="2784" y="16"/>
                </a:cubicBezTo>
                <a:cubicBezTo>
                  <a:pt x="2920" y="0"/>
                  <a:pt x="2972" y="32"/>
                  <a:pt x="3024" y="6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45" name="Line 69"/>
          <p:cNvSpPr>
            <a:spLocks noChangeShapeType="1"/>
          </p:cNvSpPr>
          <p:nvPr/>
        </p:nvSpPr>
        <p:spPr bwMode="auto">
          <a:xfrm>
            <a:off x="4419600" y="838200"/>
            <a:ext cx="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46" name="Line 70"/>
          <p:cNvSpPr>
            <a:spLocks noChangeShapeType="1"/>
          </p:cNvSpPr>
          <p:nvPr/>
        </p:nvSpPr>
        <p:spPr bwMode="auto">
          <a:xfrm>
            <a:off x="8839200" y="685800"/>
            <a:ext cx="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47" name="Text Box 71"/>
          <p:cNvSpPr txBox="1">
            <a:spLocks noChangeArrowheads="1"/>
          </p:cNvSpPr>
          <p:nvPr/>
        </p:nvSpPr>
        <p:spPr bwMode="auto">
          <a:xfrm>
            <a:off x="5943600" y="5562600"/>
            <a:ext cx="1143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Arial Rounded MT Bold" pitchFamily="34" charset="0"/>
              </a:rPr>
              <a:t>RH = 100%</a:t>
            </a:r>
          </a:p>
        </p:txBody>
      </p:sp>
      <p:sp>
        <p:nvSpPr>
          <p:cNvPr id="24648" name="Text Box 72"/>
          <p:cNvSpPr txBox="1">
            <a:spLocks noChangeArrowheads="1"/>
          </p:cNvSpPr>
          <p:nvPr/>
        </p:nvSpPr>
        <p:spPr bwMode="auto">
          <a:xfrm>
            <a:off x="304800" y="1143000"/>
            <a:ext cx="1143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dirty="0" smtClean="0"/>
              <a:t>GCM </a:t>
            </a:r>
            <a:r>
              <a:rPr lang="en-US" sz="2000" dirty="0"/>
              <a:t>grid </a:t>
            </a:r>
            <a:r>
              <a:rPr lang="el-GR" sz="2000" dirty="0">
                <a:cs typeface="Arial" pitchFamily="34" charset="0"/>
              </a:rPr>
              <a:t>ω</a:t>
            </a:r>
          </a:p>
        </p:txBody>
      </p:sp>
      <p:sp>
        <p:nvSpPr>
          <p:cNvPr id="24649" name="Text Box 73"/>
          <p:cNvSpPr txBox="1">
            <a:spLocks noChangeArrowheads="1"/>
          </p:cNvSpPr>
          <p:nvPr/>
        </p:nvSpPr>
        <p:spPr bwMode="auto">
          <a:xfrm>
            <a:off x="0" y="5334000"/>
            <a:ext cx="1752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/>
              <a:t>Sub-grid              up &amp; down motion concentration</a:t>
            </a:r>
            <a:endParaRPr lang="el-GR" sz="2000"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6600" y="1066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MOIST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876800" y="3886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9900"/>
                </a:solidFill>
              </a:rPr>
              <a:t>DRYER</a:t>
            </a:r>
            <a:endParaRPr lang="en-US" b="1" i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2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304800" y="1308100"/>
          <a:ext cx="8386763" cy="466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Image" r:id="rId3" imgW="7284118" imgH="4053505" progId="Photoshop.Image.7">
                  <p:embed/>
                </p:oleObj>
              </mc:Choice>
              <mc:Fallback>
                <p:oleObj name="Image" r:id="rId3" imgW="7284118" imgH="405350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08100"/>
                        <a:ext cx="8386763" cy="466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200400" y="4267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2400">
                <a:solidFill>
                  <a:srgbClr val="FF0000"/>
                </a:solidFill>
                <a:cs typeface="Arial" charset="0"/>
              </a:rPr>
              <a:t>Δ</a:t>
            </a:r>
            <a:r>
              <a:rPr lang="en-US" altLang="en-US" sz="2400">
                <a:solidFill>
                  <a:srgbClr val="FF0000"/>
                </a:solidFill>
                <a:cs typeface="Arial" charset="0"/>
              </a:rPr>
              <a:t>q</a:t>
            </a:r>
            <a:endParaRPr lang="el-GR" altLang="en-US" sz="2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467600" y="4267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2400">
                <a:solidFill>
                  <a:srgbClr val="0000FF"/>
                </a:solidFill>
                <a:cs typeface="Arial" charset="0"/>
              </a:rPr>
              <a:t>Δ</a:t>
            </a:r>
            <a:r>
              <a:rPr lang="en-US" altLang="en-US" sz="2400">
                <a:solidFill>
                  <a:srgbClr val="0000FF"/>
                </a:solidFill>
                <a:cs typeface="Arial" charset="0"/>
              </a:rPr>
              <a:t>RH</a:t>
            </a:r>
            <a:endParaRPr lang="el-GR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914400" y="5791200"/>
            <a:ext cx="3352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i="1"/>
              <a:t>Change in specific humidity (%)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0" y="5791200"/>
            <a:ext cx="3352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i="1"/>
              <a:t>Change in relative humidity (%)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 rot="16200000">
            <a:off x="-593725" y="3413125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i="1"/>
              <a:t>Pressure (hPa)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 rot="16200000">
            <a:off x="3902075" y="3413125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i="1"/>
              <a:t>Pressure (hPa)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2819400" y="228600"/>
            <a:ext cx="3657600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/>
              <a:t>HANSEN – </a:t>
            </a:r>
            <a:r>
              <a:rPr lang="en-US" altLang="en-US" sz="2800">
                <a:latin typeface="Brush Script MT" pitchFamily="66" charset="0"/>
              </a:rPr>
              <a:t>early model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172200" y="20574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+ 6%</a:t>
            </a:r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8382000" y="2057400"/>
            <a:ext cx="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H="1">
            <a:off x="8382000" y="2286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6096000" y="2057400"/>
            <a:ext cx="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 flipH="1">
            <a:off x="5562600" y="2286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stealth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2362200" y="20574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</a:rPr>
              <a:t>+ 50%</a:t>
            </a:r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4038600" y="2057400"/>
            <a:ext cx="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 flipH="1">
            <a:off x="4038600" y="22860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>
            <a:off x="2057400" y="2057400"/>
            <a:ext cx="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 flipH="1">
            <a:off x="1524000" y="22860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2209800" y="7620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latin typeface="Arial Rounded MT Bold" pitchFamily="34" charset="0"/>
              </a:rPr>
              <a:t>Changes for a doubling of CO</a:t>
            </a:r>
            <a:r>
              <a:rPr lang="en-US" altLang="en-US" sz="2400" baseline="-25000">
                <a:latin typeface="Arial Rounded MT Bold" pitchFamily="34" charset="0"/>
              </a:rPr>
              <a:t>2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781300" y="6271491"/>
            <a:ext cx="38481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 smtClean="0">
                <a:latin typeface="Arial Rounded MT Bold" panose="020F0704030504030204" pitchFamily="34" charset="0"/>
              </a:rPr>
              <a:t>WAY TOO MUCH VAPOR</a:t>
            </a:r>
            <a:endParaRPr lang="en-US" altLang="en-US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88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780</Words>
  <Application>Microsoft Office PowerPoint</Application>
  <PresentationFormat>On-screen Show (4:3)</PresentationFormat>
  <Paragraphs>301</Paragraphs>
  <Slides>24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1_Office Theme</vt:lpstr>
      <vt:lpstr>Image</vt:lpstr>
      <vt:lpstr>CLIMATE CHANGE IS DUE TO OCEAN VARIATIONS – NOT CO2</vt:lpstr>
      <vt:lpstr>PowerPoint Presentation</vt:lpstr>
      <vt:lpstr>FAMOUS NATIONAL ACADEMY OF SCIENCE STUDY (1979)                                        (The Charney Report)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Amie Hedstrom</dc:creator>
  <cp:lastModifiedBy>Amie Hedstrom</cp:lastModifiedBy>
  <cp:revision>60</cp:revision>
  <cp:lastPrinted>2014-07-01T18:01:18Z</cp:lastPrinted>
  <dcterms:created xsi:type="dcterms:W3CDTF">2014-06-13T17:19:17Z</dcterms:created>
  <dcterms:modified xsi:type="dcterms:W3CDTF">2014-07-01T19:55:19Z</dcterms:modified>
</cp:coreProperties>
</file>