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1067" r:id="rId2"/>
    <p:sldId id="1263" r:id="rId3"/>
    <p:sldId id="1165" r:id="rId4"/>
    <p:sldId id="1264" r:id="rId5"/>
    <p:sldId id="1265" r:id="rId6"/>
    <p:sldId id="1266" r:id="rId7"/>
    <p:sldId id="1267" r:id="rId8"/>
    <p:sldId id="1270" r:id="rId9"/>
    <p:sldId id="1271" r:id="rId10"/>
    <p:sldId id="1269" r:id="rId11"/>
    <p:sldId id="1272" r:id="rId12"/>
    <p:sldId id="1273" r:id="rId13"/>
    <p:sldId id="1274" r:id="rId14"/>
    <p:sldId id="1275" r:id="rId15"/>
    <p:sldId id="1276" r:id="rId16"/>
    <p:sldId id="1279" r:id="rId17"/>
    <p:sldId id="1166" r:id="rId18"/>
    <p:sldId id="1167" r:id="rId19"/>
    <p:sldId id="1168" r:id="rId20"/>
    <p:sldId id="1169" r:id="rId21"/>
    <p:sldId id="1170" r:id="rId22"/>
    <p:sldId id="1171" r:id="rId23"/>
    <p:sldId id="1173" r:id="rId24"/>
    <p:sldId id="1172" r:id="rId25"/>
    <p:sldId id="1254" r:id="rId26"/>
    <p:sldId id="1255" r:id="rId27"/>
    <p:sldId id="1174" r:id="rId28"/>
    <p:sldId id="1178" r:id="rId29"/>
    <p:sldId id="1177" r:id="rId30"/>
    <p:sldId id="1278" r:id="rId31"/>
    <p:sldId id="1072" r:id="rId32"/>
    <p:sldId id="1282" r:id="rId33"/>
    <p:sldId id="1280" r:id="rId34"/>
    <p:sldId id="1281" r:id="rId3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AB6"/>
    <a:srgbClr val="FF0000"/>
    <a:srgbClr val="00FFFF"/>
    <a:srgbClr val="00CC99"/>
    <a:srgbClr val="9474DA"/>
    <a:srgbClr val="C4B3EB"/>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67" autoAdjust="0"/>
    <p:restoredTop sz="94600" autoAdjust="0"/>
  </p:normalViewPr>
  <p:slideViewPr>
    <p:cSldViewPr>
      <p:cViewPr varScale="1">
        <p:scale>
          <a:sx n="74" d="100"/>
          <a:sy n="74" d="100"/>
        </p:scale>
        <p:origin x="-678" y="-9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09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413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413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413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D41946A-5F11-439A-8A51-279D0EC3E415}" type="slidenum">
              <a:rPr lang="en-US" altLang="en-US"/>
              <a:pPr>
                <a:defRPr/>
              </a:pPr>
              <a:t>‹#›</a:t>
            </a:fld>
            <a:endParaRPr lang="en-US" altLang="en-US"/>
          </a:p>
        </p:txBody>
      </p:sp>
    </p:spTree>
    <p:extLst>
      <p:ext uri="{BB962C8B-B14F-4D97-AF65-F5344CB8AC3E}">
        <p14:creationId xmlns:p14="http://schemas.microsoft.com/office/powerpoint/2010/main" val="2032594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CF3C3D0-5934-43B4-B029-DE8664BBDD8A}" type="slidenum">
              <a:rPr lang="en-US" altLang="en-US"/>
              <a:pPr>
                <a:defRPr/>
              </a:pPr>
              <a:t>‹#›</a:t>
            </a:fld>
            <a:endParaRPr lang="en-US" altLang="en-US"/>
          </a:p>
        </p:txBody>
      </p:sp>
    </p:spTree>
    <p:extLst>
      <p:ext uri="{BB962C8B-B14F-4D97-AF65-F5344CB8AC3E}">
        <p14:creationId xmlns:p14="http://schemas.microsoft.com/office/powerpoint/2010/main" val="35585903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966031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610691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7575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148641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82896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11645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330754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567122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1227138" y="727075"/>
            <a:ext cx="4859337" cy="35861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4019" name="Rectangle 3"/>
          <p:cNvSpPr>
            <a:spLocks noGrp="1" noChangeArrowheads="1"/>
          </p:cNvSpPr>
          <p:nvPr>
            <p:ph type="body"/>
          </p:nvPr>
        </p:nvSpPr>
        <p:spPr>
          <a:xfrm>
            <a:off x="731838" y="4560888"/>
            <a:ext cx="5845175" cy="4313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endParaRPr lang="en-US" altLang="en-US" smtClean="0">
              <a:latin typeface="Arial" panose="020B0604020202020204" pitchFamily="34" charset="0"/>
            </a:endParaRPr>
          </a:p>
        </p:txBody>
      </p:sp>
    </p:spTree>
    <p:extLst>
      <p:ext uri="{BB962C8B-B14F-4D97-AF65-F5344CB8AC3E}">
        <p14:creationId xmlns:p14="http://schemas.microsoft.com/office/powerpoint/2010/main" val="346103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787863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0039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72325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274483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572785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078977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116390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58113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243659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26978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2848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4812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62" tIns="47831" rIns="95662" bIns="47831" anchor="b"/>
          <a:lstStyle>
            <a:lvl1pPr defTabSz="957263">
              <a:spcBef>
                <a:spcPct val="30000"/>
              </a:spcBef>
              <a:defRPr sz="1200">
                <a:solidFill>
                  <a:schemeClr val="tx1"/>
                </a:solidFill>
                <a:latin typeface="Arial" panose="020B0604020202020204" pitchFamily="34" charset="0"/>
              </a:defRPr>
            </a:lvl1pPr>
            <a:lvl2pPr marL="742950" indent="-285750" defTabSz="957263">
              <a:spcBef>
                <a:spcPct val="30000"/>
              </a:spcBef>
              <a:defRPr sz="1200">
                <a:solidFill>
                  <a:schemeClr val="tx1"/>
                </a:solidFill>
                <a:latin typeface="Arial" panose="020B0604020202020204" pitchFamily="34" charset="0"/>
              </a:defRPr>
            </a:lvl2pPr>
            <a:lvl3pPr marL="1143000" indent="-228600" defTabSz="957263">
              <a:spcBef>
                <a:spcPct val="30000"/>
              </a:spcBef>
              <a:defRPr sz="1200">
                <a:solidFill>
                  <a:schemeClr val="tx1"/>
                </a:solidFill>
                <a:latin typeface="Arial" panose="020B0604020202020204" pitchFamily="34" charset="0"/>
              </a:defRPr>
            </a:lvl3pPr>
            <a:lvl4pPr marL="1600200" indent="-228600" defTabSz="957263">
              <a:spcBef>
                <a:spcPct val="30000"/>
              </a:spcBef>
              <a:defRPr sz="1200">
                <a:solidFill>
                  <a:schemeClr val="tx1"/>
                </a:solidFill>
                <a:latin typeface="Arial" panose="020B0604020202020204" pitchFamily="34" charset="0"/>
              </a:defRPr>
            </a:lvl4pPr>
            <a:lvl5pPr marL="2057400" indent="-228600" defTabSz="957263">
              <a:spcBef>
                <a:spcPct val="30000"/>
              </a:spcBef>
              <a:defRPr sz="1200">
                <a:solidFill>
                  <a:schemeClr val="tx1"/>
                </a:solidFill>
                <a:latin typeface="Arial" panose="020B0604020202020204" pitchFamily="34" charset="0"/>
              </a:defRPr>
            </a:lvl5pPr>
            <a:lvl6pPr marL="2514600" indent="-228600" defTabSz="9572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72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72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72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35BBB7AF-BADF-4EFC-A56E-E2C8FDF7CD28}" type="slidenum">
              <a:rPr lang="en-US" altLang="en-US" sz="1300">
                <a:latin typeface="Times New Roman" panose="02020603050405020304" pitchFamily="18" charset="0"/>
              </a:rPr>
              <a:pPr algn="r">
                <a:spcBef>
                  <a:spcPct val="0"/>
                </a:spcBef>
              </a:pPr>
              <a:t>5</a:t>
            </a:fld>
            <a:endParaRPr lang="en-US" altLang="en-US" sz="1300">
              <a:latin typeface="Times New Roman" panose="02020603050405020304"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62" tIns="47831" rIns="95662" bIns="47831"/>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2190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4889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62" tIns="47831" rIns="95662" bIns="47831" anchor="b"/>
          <a:lstStyle>
            <a:lvl1pPr defTabSz="957263">
              <a:spcBef>
                <a:spcPct val="30000"/>
              </a:spcBef>
              <a:defRPr sz="1200">
                <a:solidFill>
                  <a:schemeClr val="tx1"/>
                </a:solidFill>
                <a:latin typeface="Arial" panose="020B0604020202020204" pitchFamily="34" charset="0"/>
              </a:defRPr>
            </a:lvl1pPr>
            <a:lvl2pPr marL="742950" indent="-285750" defTabSz="957263">
              <a:spcBef>
                <a:spcPct val="30000"/>
              </a:spcBef>
              <a:defRPr sz="1200">
                <a:solidFill>
                  <a:schemeClr val="tx1"/>
                </a:solidFill>
                <a:latin typeface="Arial" panose="020B0604020202020204" pitchFamily="34" charset="0"/>
              </a:defRPr>
            </a:lvl2pPr>
            <a:lvl3pPr marL="1143000" indent="-228600" defTabSz="957263">
              <a:spcBef>
                <a:spcPct val="30000"/>
              </a:spcBef>
              <a:defRPr sz="1200">
                <a:solidFill>
                  <a:schemeClr val="tx1"/>
                </a:solidFill>
                <a:latin typeface="Arial" panose="020B0604020202020204" pitchFamily="34" charset="0"/>
              </a:defRPr>
            </a:lvl3pPr>
            <a:lvl4pPr marL="1600200" indent="-228600" defTabSz="957263">
              <a:spcBef>
                <a:spcPct val="30000"/>
              </a:spcBef>
              <a:defRPr sz="1200">
                <a:solidFill>
                  <a:schemeClr val="tx1"/>
                </a:solidFill>
                <a:latin typeface="Arial" panose="020B0604020202020204" pitchFamily="34" charset="0"/>
              </a:defRPr>
            </a:lvl4pPr>
            <a:lvl5pPr marL="2057400" indent="-228600" defTabSz="957263">
              <a:spcBef>
                <a:spcPct val="30000"/>
              </a:spcBef>
              <a:defRPr sz="1200">
                <a:solidFill>
                  <a:schemeClr val="tx1"/>
                </a:solidFill>
                <a:latin typeface="Arial" panose="020B0604020202020204" pitchFamily="34" charset="0"/>
              </a:defRPr>
            </a:lvl5pPr>
            <a:lvl6pPr marL="2514600" indent="-228600" defTabSz="9572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72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72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72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2E872772-CE70-4E2D-B549-1F32E0F6BB00}" type="slidenum">
              <a:rPr lang="en-US" altLang="en-US" sz="1300">
                <a:latin typeface="Times New Roman" panose="02020603050405020304" pitchFamily="18" charset="0"/>
              </a:rPr>
              <a:pPr algn="r">
                <a:spcBef>
                  <a:spcPct val="0"/>
                </a:spcBef>
              </a:pPr>
              <a:t>7</a:t>
            </a:fld>
            <a:endParaRPr lang="en-US" altLang="en-US" sz="1300">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62" tIns="47831" rIns="95662" bIns="47831"/>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1488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xfrm>
            <a:off x="1039813" y="4789488"/>
            <a:ext cx="5722937" cy="4535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40905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xfrm>
            <a:off x="1039813" y="4789488"/>
            <a:ext cx="5722937" cy="4535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3161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8181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D8A960-8FAB-432C-855B-6A95CD6927E7}" type="slidenum">
              <a:rPr lang="en-US" altLang="en-US"/>
              <a:pPr>
                <a:defRPr/>
              </a:pPr>
              <a:t>‹#›</a:t>
            </a:fld>
            <a:endParaRPr lang="en-US" altLang="en-US"/>
          </a:p>
        </p:txBody>
      </p:sp>
    </p:spTree>
    <p:extLst>
      <p:ext uri="{BB962C8B-B14F-4D97-AF65-F5344CB8AC3E}">
        <p14:creationId xmlns:p14="http://schemas.microsoft.com/office/powerpoint/2010/main" val="379731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D326D8-EB8E-482F-83A8-FC1AD8032DBD}" type="slidenum">
              <a:rPr lang="en-US" altLang="en-US"/>
              <a:pPr>
                <a:defRPr/>
              </a:pPr>
              <a:t>‹#›</a:t>
            </a:fld>
            <a:endParaRPr lang="en-US" altLang="en-US"/>
          </a:p>
        </p:txBody>
      </p:sp>
    </p:spTree>
    <p:extLst>
      <p:ext uri="{BB962C8B-B14F-4D97-AF65-F5344CB8AC3E}">
        <p14:creationId xmlns:p14="http://schemas.microsoft.com/office/powerpoint/2010/main" val="2342202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405D24-10A7-42D9-9D8D-B5D13C42CD1E}" type="slidenum">
              <a:rPr lang="en-US" altLang="en-US"/>
              <a:pPr>
                <a:defRPr/>
              </a:pPr>
              <a:t>‹#›</a:t>
            </a:fld>
            <a:endParaRPr lang="en-US" altLang="en-US"/>
          </a:p>
        </p:txBody>
      </p:sp>
    </p:spTree>
    <p:extLst>
      <p:ext uri="{BB962C8B-B14F-4D97-AF65-F5344CB8AC3E}">
        <p14:creationId xmlns:p14="http://schemas.microsoft.com/office/powerpoint/2010/main" val="140137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3997A-1BFA-4DBA-913C-BBB4CE00A960}" type="slidenum">
              <a:rPr lang="en-US" altLang="en-US"/>
              <a:pPr>
                <a:defRPr/>
              </a:pPr>
              <a:t>‹#›</a:t>
            </a:fld>
            <a:endParaRPr lang="en-US" altLang="en-US"/>
          </a:p>
        </p:txBody>
      </p:sp>
    </p:spTree>
    <p:extLst>
      <p:ext uri="{BB962C8B-B14F-4D97-AF65-F5344CB8AC3E}">
        <p14:creationId xmlns:p14="http://schemas.microsoft.com/office/powerpoint/2010/main" val="2673842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69BBF8-0C31-4F9E-BFFF-32921CF52C20}" type="slidenum">
              <a:rPr lang="en-US" altLang="en-US"/>
              <a:pPr>
                <a:defRPr/>
              </a:pPr>
              <a:t>‹#›</a:t>
            </a:fld>
            <a:endParaRPr lang="en-US" altLang="en-US"/>
          </a:p>
        </p:txBody>
      </p:sp>
    </p:spTree>
    <p:extLst>
      <p:ext uri="{BB962C8B-B14F-4D97-AF65-F5344CB8AC3E}">
        <p14:creationId xmlns:p14="http://schemas.microsoft.com/office/powerpoint/2010/main" val="258924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7D2266-0223-4AEA-A659-0E367ADB61A0}" type="slidenum">
              <a:rPr lang="en-US" altLang="en-US"/>
              <a:pPr>
                <a:defRPr/>
              </a:pPr>
              <a:t>‹#›</a:t>
            </a:fld>
            <a:endParaRPr lang="en-US" altLang="en-US"/>
          </a:p>
        </p:txBody>
      </p:sp>
    </p:spTree>
    <p:extLst>
      <p:ext uri="{BB962C8B-B14F-4D97-AF65-F5344CB8AC3E}">
        <p14:creationId xmlns:p14="http://schemas.microsoft.com/office/powerpoint/2010/main" val="58718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DE902C-8550-4631-A0D3-26B309AD955D}" type="slidenum">
              <a:rPr lang="en-US" altLang="en-US"/>
              <a:pPr>
                <a:defRPr/>
              </a:pPr>
              <a:t>‹#›</a:t>
            </a:fld>
            <a:endParaRPr lang="en-US" altLang="en-US"/>
          </a:p>
        </p:txBody>
      </p:sp>
    </p:spTree>
    <p:extLst>
      <p:ext uri="{BB962C8B-B14F-4D97-AF65-F5344CB8AC3E}">
        <p14:creationId xmlns:p14="http://schemas.microsoft.com/office/powerpoint/2010/main" val="86650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3DF731-573E-4A8E-A228-B03D1F3B600A}" type="slidenum">
              <a:rPr lang="en-US" altLang="en-US"/>
              <a:pPr>
                <a:defRPr/>
              </a:pPr>
              <a:t>‹#›</a:t>
            </a:fld>
            <a:endParaRPr lang="en-US" altLang="en-US"/>
          </a:p>
        </p:txBody>
      </p:sp>
    </p:spTree>
    <p:extLst>
      <p:ext uri="{BB962C8B-B14F-4D97-AF65-F5344CB8AC3E}">
        <p14:creationId xmlns:p14="http://schemas.microsoft.com/office/powerpoint/2010/main" val="334662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A4ACD6-43AD-47EC-8752-1C6D5E46520E}" type="slidenum">
              <a:rPr lang="en-US" altLang="en-US"/>
              <a:pPr>
                <a:defRPr/>
              </a:pPr>
              <a:t>‹#›</a:t>
            </a:fld>
            <a:endParaRPr lang="en-US" altLang="en-US"/>
          </a:p>
        </p:txBody>
      </p:sp>
    </p:spTree>
    <p:extLst>
      <p:ext uri="{BB962C8B-B14F-4D97-AF65-F5344CB8AC3E}">
        <p14:creationId xmlns:p14="http://schemas.microsoft.com/office/powerpoint/2010/main" val="142370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0BF39F-5770-42EB-83E3-D425FA8D7C4D}" type="slidenum">
              <a:rPr lang="en-US" altLang="en-US"/>
              <a:pPr>
                <a:defRPr/>
              </a:pPr>
              <a:t>‹#›</a:t>
            </a:fld>
            <a:endParaRPr lang="en-US" altLang="en-US"/>
          </a:p>
        </p:txBody>
      </p:sp>
    </p:spTree>
    <p:extLst>
      <p:ext uri="{BB962C8B-B14F-4D97-AF65-F5344CB8AC3E}">
        <p14:creationId xmlns:p14="http://schemas.microsoft.com/office/powerpoint/2010/main" val="3793917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904393-632F-46C7-A3C1-2B217816CD3F}" type="slidenum">
              <a:rPr lang="en-US" altLang="en-US"/>
              <a:pPr>
                <a:defRPr/>
              </a:pPr>
              <a:t>‹#›</a:t>
            </a:fld>
            <a:endParaRPr lang="en-US" altLang="en-US"/>
          </a:p>
        </p:txBody>
      </p:sp>
    </p:spTree>
    <p:extLst>
      <p:ext uri="{BB962C8B-B14F-4D97-AF65-F5344CB8AC3E}">
        <p14:creationId xmlns:p14="http://schemas.microsoft.com/office/powerpoint/2010/main" val="356818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BA56E1-26AC-4E98-8E93-320014863131}" type="slidenum">
              <a:rPr lang="en-US" altLang="en-US"/>
              <a:pPr>
                <a:defRPr/>
              </a:pPr>
              <a:t>‹#›</a:t>
            </a:fld>
            <a:endParaRPr lang="en-US" altLang="en-US"/>
          </a:p>
        </p:txBody>
      </p:sp>
    </p:spTree>
    <p:extLst>
      <p:ext uri="{BB962C8B-B14F-4D97-AF65-F5344CB8AC3E}">
        <p14:creationId xmlns:p14="http://schemas.microsoft.com/office/powerpoint/2010/main" val="220868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B7F403-B29D-4ABA-A97E-33DB8813128B}" type="slidenum">
              <a:rPr lang="en-US" altLang="en-US"/>
              <a:pPr>
                <a:defRPr/>
              </a:pPr>
              <a:t>‹#›</a:t>
            </a:fld>
            <a:endParaRPr lang="en-US" altLang="en-US"/>
          </a:p>
        </p:txBody>
      </p:sp>
    </p:spTree>
    <p:extLst>
      <p:ext uri="{BB962C8B-B14F-4D97-AF65-F5344CB8AC3E}">
        <p14:creationId xmlns:p14="http://schemas.microsoft.com/office/powerpoint/2010/main" val="132479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89F253-B657-433B-B438-530C006163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6213" y="1672808"/>
            <a:ext cx="9144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solidFill>
                  <a:schemeClr val="tx2"/>
                </a:solidFill>
              </a:rPr>
              <a:t>Willie Soon</a:t>
            </a:r>
            <a:r>
              <a:rPr lang="en-US" altLang="en-US" sz="2800" baseline="30000" dirty="0">
                <a:solidFill>
                  <a:schemeClr val="tx2"/>
                </a:solidFill>
              </a:rPr>
              <a:t>1</a:t>
            </a:r>
            <a:r>
              <a:rPr lang="en-US" altLang="en-US" sz="2800" dirty="0">
                <a:solidFill>
                  <a:schemeClr val="tx2"/>
                </a:solidFill>
              </a:rPr>
              <a:t/>
            </a:r>
            <a:br>
              <a:rPr lang="en-US" altLang="en-US" sz="2800" dirty="0">
                <a:solidFill>
                  <a:schemeClr val="tx2"/>
                </a:solidFill>
              </a:rPr>
            </a:br>
            <a:r>
              <a:rPr lang="en-US" altLang="en-US" sz="2800" dirty="0">
                <a:solidFill>
                  <a:schemeClr val="tx2"/>
                </a:solidFill>
              </a:rPr>
              <a:t> Independent Scientist</a:t>
            </a:r>
            <a:br>
              <a:rPr lang="en-US" altLang="en-US" sz="2800" dirty="0">
                <a:solidFill>
                  <a:schemeClr val="tx2"/>
                </a:solidFill>
              </a:rPr>
            </a:br>
            <a:r>
              <a:rPr lang="en-US" altLang="en-US" sz="2800" dirty="0">
                <a:solidFill>
                  <a:schemeClr val="tx2"/>
                </a:solidFill>
              </a:rPr>
              <a:t/>
            </a:r>
            <a:br>
              <a:rPr lang="en-US" altLang="en-US" sz="2800" dirty="0">
                <a:solidFill>
                  <a:schemeClr val="tx2"/>
                </a:solidFill>
              </a:rPr>
            </a:br>
            <a:r>
              <a:rPr lang="en-US" altLang="en-US" sz="2800" dirty="0">
                <a:solidFill>
                  <a:schemeClr val="tx2"/>
                </a:solidFill>
              </a:rPr>
              <a:t>July </a:t>
            </a:r>
            <a:r>
              <a:rPr lang="en-US" altLang="en-US" sz="2800" dirty="0" smtClean="0">
                <a:solidFill>
                  <a:schemeClr val="tx2"/>
                </a:solidFill>
              </a:rPr>
              <a:t>7-9, 2014</a:t>
            </a:r>
          </a:p>
          <a:p>
            <a:pPr algn="ctr" eaLnBrk="1" hangingPunct="1">
              <a:spcBef>
                <a:spcPct val="0"/>
              </a:spcBef>
              <a:buFontTx/>
              <a:buNone/>
            </a:pPr>
            <a:r>
              <a:rPr lang="en-US" altLang="en-US" sz="2800" dirty="0" smtClean="0">
                <a:solidFill>
                  <a:schemeClr val="tx2"/>
                </a:solidFill>
              </a:rPr>
              <a:t>9</a:t>
            </a:r>
            <a:r>
              <a:rPr lang="en-US" altLang="en-US" sz="2800" baseline="30000" dirty="0" smtClean="0">
                <a:solidFill>
                  <a:schemeClr val="tx2"/>
                </a:solidFill>
              </a:rPr>
              <a:t>th</a:t>
            </a:r>
            <a:r>
              <a:rPr lang="en-US" altLang="en-US" sz="2800" dirty="0" smtClean="0">
                <a:solidFill>
                  <a:schemeClr val="tx2"/>
                </a:solidFill>
              </a:rPr>
              <a:t> International Climate Conference</a:t>
            </a:r>
          </a:p>
          <a:p>
            <a:pPr algn="ctr" eaLnBrk="1" hangingPunct="1">
              <a:spcBef>
                <a:spcPct val="0"/>
              </a:spcBef>
              <a:buFontTx/>
              <a:buNone/>
            </a:pPr>
            <a:r>
              <a:rPr lang="en-US" altLang="en-US" sz="2800" dirty="0" smtClean="0">
                <a:solidFill>
                  <a:schemeClr val="tx2"/>
                </a:solidFill>
              </a:rPr>
              <a:t>Panel 7: Solar Science and Climate </a:t>
            </a:r>
          </a:p>
          <a:p>
            <a:pPr algn="ctr" eaLnBrk="1" hangingPunct="1">
              <a:spcBef>
                <a:spcPct val="0"/>
              </a:spcBef>
              <a:buFontTx/>
              <a:buNone/>
            </a:pPr>
            <a:r>
              <a:rPr lang="en-US" altLang="en-US" sz="2800" dirty="0">
                <a:solidFill>
                  <a:schemeClr val="tx2"/>
                </a:solidFill>
              </a:rPr>
              <a:t>Las </a:t>
            </a:r>
            <a:r>
              <a:rPr lang="en-US" altLang="en-US" sz="2800" dirty="0" smtClean="0">
                <a:solidFill>
                  <a:schemeClr val="tx2"/>
                </a:solidFill>
              </a:rPr>
              <a:t>Vegas</a:t>
            </a:r>
            <a:r>
              <a:rPr lang="en-US" altLang="en-US" sz="2800" dirty="0">
                <a:solidFill>
                  <a:schemeClr val="tx2"/>
                </a:solidFill>
              </a:rPr>
              <a:t/>
            </a:r>
            <a:br>
              <a:rPr lang="en-US" altLang="en-US" sz="2800" dirty="0">
                <a:solidFill>
                  <a:schemeClr val="tx2"/>
                </a:solidFill>
              </a:rPr>
            </a:br>
            <a:r>
              <a:rPr lang="en-US" altLang="en-US" sz="2800" dirty="0">
                <a:solidFill>
                  <a:schemeClr val="tx2"/>
                </a:solidFill>
              </a:rPr>
              <a:t/>
            </a:r>
            <a:br>
              <a:rPr lang="en-US" altLang="en-US" sz="2800" dirty="0">
                <a:solidFill>
                  <a:schemeClr val="tx2"/>
                </a:solidFill>
              </a:rPr>
            </a:br>
            <a:endParaRPr lang="en-US" altLang="en-US" sz="2800" dirty="0">
              <a:solidFill>
                <a:schemeClr val="tx2"/>
              </a:solidFill>
            </a:endParaRPr>
          </a:p>
        </p:txBody>
      </p:sp>
      <p:sp>
        <p:nvSpPr>
          <p:cNvPr id="4099" name="Rectangle 5"/>
          <p:cNvSpPr>
            <a:spLocks noChangeArrowheads="1"/>
          </p:cNvSpPr>
          <p:nvPr/>
        </p:nvSpPr>
        <p:spPr bwMode="auto">
          <a:xfrm>
            <a:off x="0" y="6465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aseline="30000" dirty="0"/>
              <a:t>1</a:t>
            </a:r>
            <a:r>
              <a:rPr lang="en-US" altLang="en-US" sz="1800" dirty="0"/>
              <a:t>All Views Expressed Are Strictly My Own </a:t>
            </a:r>
            <a:r>
              <a:rPr lang="en-US" altLang="en-US" sz="1800" dirty="0">
                <a:solidFill>
                  <a:srgbClr val="FF0000"/>
                </a:solidFill>
              </a:rPr>
              <a:t>and Should Be Yours Too</a:t>
            </a:r>
          </a:p>
        </p:txBody>
      </p:sp>
      <p:sp>
        <p:nvSpPr>
          <p:cNvPr id="4100" name="Rectangle 1"/>
          <p:cNvSpPr>
            <a:spLocks noChangeArrowheads="1"/>
          </p:cNvSpPr>
          <p:nvPr/>
        </p:nvSpPr>
        <p:spPr bwMode="auto">
          <a:xfrm>
            <a:off x="-19050" y="19050"/>
            <a:ext cx="9163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dirty="0" smtClean="0">
                <a:solidFill>
                  <a:srgbClr val="FF0000"/>
                </a:solidFill>
              </a:rPr>
              <a:t>IPCC: Still “Gangster </a:t>
            </a:r>
            <a:r>
              <a:rPr lang="en-US" altLang="en-US" sz="4800" dirty="0">
                <a:solidFill>
                  <a:srgbClr val="FF0000"/>
                </a:solidFill>
              </a:rPr>
              <a:t>Science”</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0" y="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a:solidFill>
                  <a:srgbClr val="FF0000"/>
                </a:solidFill>
              </a:rPr>
              <a:t>Where is the quasi-equilibrium state of                                                                       the Earth’s ocean-land-atmosphere system?</a:t>
            </a:r>
          </a:p>
        </p:txBody>
      </p:sp>
      <p:pic>
        <p:nvPicPr>
          <p:cNvPr id="7475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66813"/>
            <a:ext cx="5257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3"/>
          <p:cNvSpPr>
            <a:spLocks noChangeArrowheads="1"/>
          </p:cNvSpPr>
          <p:nvPr/>
        </p:nvSpPr>
        <p:spPr bwMode="auto">
          <a:xfrm>
            <a:off x="5791200" y="1216025"/>
            <a:ext cx="320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t>4000 years run without any climate forcing imposed</a:t>
            </a:r>
          </a:p>
        </p:txBody>
      </p:sp>
      <p:cxnSp>
        <p:nvCxnSpPr>
          <p:cNvPr id="6" name="Straight Arrow Connector 5"/>
          <p:cNvCxnSpPr/>
          <p:nvPr/>
        </p:nvCxnSpPr>
        <p:spPr>
          <a:xfrm flipH="1">
            <a:off x="2133600" y="3352800"/>
            <a:ext cx="3657600" cy="45720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759" name="Rectangle 7"/>
          <p:cNvSpPr>
            <a:spLocks noChangeArrowheads="1"/>
          </p:cNvSpPr>
          <p:nvPr/>
        </p:nvSpPr>
        <p:spPr bwMode="auto">
          <a:xfrm>
            <a:off x="5870575" y="3133725"/>
            <a:ext cx="31210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t>Artificial 11-year cycle imposed by the modelers</a:t>
            </a:r>
          </a:p>
        </p:txBody>
      </p:sp>
      <p:sp>
        <p:nvSpPr>
          <p:cNvPr id="8" name="Rectangle 1"/>
          <p:cNvSpPr>
            <a:spLocks noChangeArrowheads="1"/>
          </p:cNvSpPr>
          <p:nvPr/>
        </p:nvSpPr>
        <p:spPr bwMode="auto">
          <a:xfrm>
            <a:off x="76200" y="6488113"/>
            <a:ext cx="7146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t>Liang et al. (2013) Journal of the Atmospheric Sciences, vol. 70, 1291-1296</a:t>
            </a:r>
          </a:p>
        </p:txBody>
      </p:sp>
    </p:spTree>
    <p:extLst>
      <p:ext uri="{BB962C8B-B14F-4D97-AF65-F5344CB8AC3E}">
        <p14:creationId xmlns:p14="http://schemas.microsoft.com/office/powerpoint/2010/main" val="2943617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Test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75515"/>
            <a:ext cx="9144001" cy="5139485"/>
          </a:xfrm>
          <a:prstGeom prst="rect">
            <a:avLst/>
          </a:prstGeom>
        </p:spPr>
      </p:pic>
    </p:spTree>
    <p:extLst>
      <p:ext uri="{BB962C8B-B14F-4D97-AF65-F5344CB8AC3E}">
        <p14:creationId xmlns:p14="http://schemas.microsoft.com/office/powerpoint/2010/main" val="3518196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90281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ChangeArrowheads="1"/>
          </p:cNvSpPr>
          <p:nvPr/>
        </p:nvSpPr>
        <p:spPr bwMode="auto">
          <a:xfrm>
            <a:off x="0" y="76200"/>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5000"/>
              </a:lnSpc>
              <a:spcBef>
                <a:spcPct val="50000"/>
              </a:spcBef>
              <a:buFontTx/>
              <a:buNone/>
            </a:pPr>
            <a:r>
              <a:rPr lang="en-US" altLang="en-US" sz="2800" b="1" dirty="0">
                <a:solidFill>
                  <a:srgbClr val="FF0000"/>
                </a:solidFill>
                <a:latin typeface="Times New Roman" panose="02020603050405020304" pitchFamily="18" charset="0"/>
                <a:cs typeface="Arial" panose="020B0604020202020204" pitchFamily="34" charset="0"/>
              </a:rPr>
              <a:t>How well can the 36 climate models in </a:t>
            </a:r>
            <a:r>
              <a:rPr lang="en-US" altLang="en-US" sz="2800" b="1" dirty="0" err="1">
                <a:solidFill>
                  <a:srgbClr val="FF0000"/>
                </a:solidFill>
                <a:latin typeface="Times New Roman" panose="02020603050405020304" pitchFamily="18" charset="0"/>
                <a:cs typeface="Arial" panose="020B0604020202020204" pitchFamily="34" charset="0"/>
              </a:rPr>
              <a:t>Paleoclimate</a:t>
            </a:r>
            <a:r>
              <a:rPr lang="en-US" altLang="en-US" sz="2800" b="1" dirty="0">
                <a:solidFill>
                  <a:srgbClr val="FF0000"/>
                </a:solidFill>
                <a:latin typeface="Times New Roman" panose="02020603050405020304" pitchFamily="18" charset="0"/>
                <a:cs typeface="Arial" panose="020B0604020202020204" pitchFamily="34" charset="0"/>
              </a:rPr>
              <a:t> Modeling </a:t>
            </a:r>
            <a:r>
              <a:rPr lang="en-US" altLang="en-US" sz="2800" b="1" dirty="0" err="1">
                <a:solidFill>
                  <a:srgbClr val="FF0000"/>
                </a:solidFill>
                <a:latin typeface="Times New Roman" panose="02020603050405020304" pitchFamily="18" charset="0"/>
                <a:cs typeface="Arial" panose="020B0604020202020204" pitchFamily="34" charset="0"/>
              </a:rPr>
              <a:t>Intercomparison</a:t>
            </a:r>
            <a:r>
              <a:rPr lang="en-US" altLang="en-US" sz="2800" b="1" dirty="0">
                <a:solidFill>
                  <a:srgbClr val="FF0000"/>
                </a:solidFill>
                <a:latin typeface="Times New Roman" panose="02020603050405020304" pitchFamily="18" charset="0"/>
                <a:cs typeface="Arial" panose="020B0604020202020204" pitchFamily="34" charset="0"/>
              </a:rPr>
              <a:t> Project (PMIP) simulate     mid-Holocene Climate Optimum temperatures in China?</a:t>
            </a:r>
          </a:p>
        </p:txBody>
      </p:sp>
      <p:sp>
        <p:nvSpPr>
          <p:cNvPr id="47108" name="TextBox 3"/>
          <p:cNvSpPr txBox="1">
            <a:spLocks noChangeArrowheads="1"/>
          </p:cNvSpPr>
          <p:nvPr/>
        </p:nvSpPr>
        <p:spPr bwMode="auto">
          <a:xfrm>
            <a:off x="76200" y="65532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Jiang et al. (2012) Journal of Climate, vol. 25, 4135-4153</a:t>
            </a:r>
          </a:p>
        </p:txBody>
      </p:sp>
    </p:spTree>
    <p:extLst>
      <p:ext uri="{BB962C8B-B14F-4D97-AF65-F5344CB8AC3E}">
        <p14:creationId xmlns:p14="http://schemas.microsoft.com/office/powerpoint/2010/main" val="13020590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76200"/>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5000"/>
              </a:lnSpc>
              <a:spcBef>
                <a:spcPct val="50000"/>
              </a:spcBef>
              <a:buFontTx/>
              <a:buNone/>
            </a:pPr>
            <a:r>
              <a:rPr lang="en-US" altLang="en-US" sz="2800" b="1">
                <a:solidFill>
                  <a:srgbClr val="FF0000"/>
                </a:solidFill>
                <a:latin typeface="Times New Roman" panose="02020603050405020304" pitchFamily="18" charset="0"/>
                <a:cs typeface="Arial" panose="020B0604020202020204" pitchFamily="34" charset="0"/>
              </a:rPr>
              <a:t>How well can the 36 climate models in Paleoclimate Modeling Intercomparison Project (PMIP) simulate     mid-Holocene Climate Optimum temperatures in China?</a:t>
            </a:r>
          </a:p>
        </p:txBody>
      </p:sp>
      <p:sp>
        <p:nvSpPr>
          <p:cNvPr id="49155" name="TextBox 3"/>
          <p:cNvSpPr txBox="1">
            <a:spLocks noChangeArrowheads="1"/>
          </p:cNvSpPr>
          <p:nvPr/>
        </p:nvSpPr>
        <p:spPr bwMode="auto">
          <a:xfrm>
            <a:off x="76200" y="65532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Jiang et al. (2012) Journal of Climate, vol. 25, 4135-4153</a:t>
            </a:r>
          </a:p>
        </p:txBody>
      </p:sp>
      <p:pic>
        <p:nvPicPr>
          <p:cNvPr id="4915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01738"/>
            <a:ext cx="27432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flipH="1">
            <a:off x="5715000" y="2392363"/>
            <a:ext cx="685800" cy="76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7"/>
          <p:cNvSpPr>
            <a:spLocks noChangeShapeType="1"/>
          </p:cNvSpPr>
          <p:nvPr/>
        </p:nvSpPr>
        <p:spPr bwMode="auto">
          <a:xfrm flipH="1">
            <a:off x="5824538" y="1485900"/>
            <a:ext cx="652462" cy="381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Oval 9"/>
          <p:cNvSpPr/>
          <p:nvPr/>
        </p:nvSpPr>
        <p:spPr>
          <a:xfrm>
            <a:off x="4724400" y="1141413"/>
            <a:ext cx="228600" cy="344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60" name="Rectangle 10"/>
          <p:cNvSpPr>
            <a:spLocks noChangeArrowheads="1"/>
          </p:cNvSpPr>
          <p:nvPr/>
        </p:nvSpPr>
        <p:spPr bwMode="auto">
          <a:xfrm>
            <a:off x="6477000" y="1238250"/>
            <a:ext cx="2636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Times New Roman" panose="02020603050405020304" pitchFamily="18" charset="0"/>
                <a:cs typeface="Arial" panose="020B0604020202020204" pitchFamily="34" charset="0"/>
              </a:rPr>
              <a:t>35 out of 36 and 36 out of 36 PMIP models simulated cooler    annual-mean and winter</a:t>
            </a:r>
          </a:p>
          <a:p>
            <a:pPr>
              <a:spcBef>
                <a:spcPct val="0"/>
              </a:spcBef>
              <a:buFontTx/>
              <a:buNone/>
            </a:pPr>
            <a:r>
              <a:rPr lang="en-US" altLang="en-US" sz="1800" b="1">
                <a:solidFill>
                  <a:srgbClr val="FF0000"/>
                </a:solidFill>
                <a:latin typeface="Times New Roman" panose="02020603050405020304" pitchFamily="18" charset="0"/>
                <a:cs typeface="Arial" panose="020B0604020202020204" pitchFamily="34" charset="0"/>
              </a:rPr>
              <a:t>temperatures, respectively, during Mid-Holocene (6000 years ago) than present</a:t>
            </a:r>
            <a:endParaRPr lang="en-US" altLang="en-US" sz="1800"/>
          </a:p>
        </p:txBody>
      </p:sp>
    </p:spTree>
    <p:extLst>
      <p:ext uri="{BB962C8B-B14F-4D97-AF65-F5344CB8AC3E}">
        <p14:creationId xmlns:p14="http://schemas.microsoft.com/office/powerpoint/2010/main" val="2364957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Box 3"/>
          <p:cNvSpPr txBox="1">
            <a:spLocks noChangeArrowheads="1"/>
          </p:cNvSpPr>
          <p:nvPr/>
        </p:nvSpPr>
        <p:spPr bwMode="auto">
          <a:xfrm>
            <a:off x="76200" y="65532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Jiang et al. (2012) Journal of Climate, vol. 25, 4135-4153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5" y="609600"/>
            <a:ext cx="9144000" cy="19624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 y="3581400"/>
            <a:ext cx="9144000" cy="1518781"/>
          </a:xfrm>
          <a:prstGeom prst="rect">
            <a:avLst/>
          </a:prstGeom>
        </p:spPr>
      </p:pic>
      <p:sp>
        <p:nvSpPr>
          <p:cNvPr id="5" name="Rectangle 4"/>
          <p:cNvSpPr/>
          <p:nvPr/>
        </p:nvSpPr>
        <p:spPr>
          <a:xfrm>
            <a:off x="-3313" y="4114800"/>
            <a:ext cx="2213113" cy="985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15646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5378363" cy="6858000"/>
          </a:xfrm>
          <a:prstGeom prst="rect">
            <a:avLst/>
          </a:prstGeom>
        </p:spPr>
      </p:pic>
      <p:sp>
        <p:nvSpPr>
          <p:cNvPr id="3" name="Rectangle 2"/>
          <p:cNvSpPr/>
          <p:nvPr/>
        </p:nvSpPr>
        <p:spPr>
          <a:xfrm>
            <a:off x="5257800" y="152400"/>
            <a:ext cx="3886200" cy="1569660"/>
          </a:xfrm>
          <a:prstGeom prst="rect">
            <a:avLst/>
          </a:prstGeom>
        </p:spPr>
        <p:txBody>
          <a:bodyPr wrap="square">
            <a:spAutoFit/>
          </a:bodyPr>
          <a:lstStyle/>
          <a:p>
            <a:r>
              <a:rPr lang="en-US" altLang="en-US" sz="2400" b="1" dirty="0" smtClean="0">
                <a:solidFill>
                  <a:srgbClr val="FF0000"/>
                </a:solidFill>
                <a:latin typeface="Times New Roman" panose="02020603050405020304" pitchFamily="18" charset="0"/>
                <a:cs typeface="Arial" panose="020B0604020202020204" pitchFamily="34" charset="0"/>
              </a:rPr>
              <a:t>Here is what AR5 </a:t>
            </a:r>
            <a:r>
              <a:rPr lang="en-US" altLang="en-US" sz="2400" b="1" dirty="0" err="1" smtClean="0">
                <a:solidFill>
                  <a:srgbClr val="FF0000"/>
                </a:solidFill>
                <a:latin typeface="Times New Roman" panose="02020603050405020304" pitchFamily="18" charset="0"/>
                <a:cs typeface="Arial" panose="020B0604020202020204" pitchFamily="34" charset="0"/>
              </a:rPr>
              <a:t>paleoclimate</a:t>
            </a:r>
            <a:r>
              <a:rPr lang="en-US" altLang="en-US" sz="2400" b="1" dirty="0" smtClean="0">
                <a:solidFill>
                  <a:srgbClr val="FF0000"/>
                </a:solidFill>
                <a:latin typeface="Times New Roman" panose="02020603050405020304" pitchFamily="18" charset="0"/>
                <a:cs typeface="Arial" panose="020B0604020202020204" pitchFamily="34" charset="0"/>
              </a:rPr>
              <a:t> chapter shown for mid-Holocene:         </a:t>
            </a:r>
            <a:r>
              <a:rPr lang="en-US" altLang="en-US" sz="2400" b="1" u="sng" dirty="0" smtClean="0">
                <a:solidFill>
                  <a:srgbClr val="FF0000"/>
                </a:solidFill>
                <a:latin typeface="Times New Roman" panose="02020603050405020304" pitchFamily="18" charset="0"/>
                <a:cs typeface="Arial" panose="020B0604020202020204" pitchFamily="34" charset="0"/>
              </a:rPr>
              <a:t>With no data in China  </a:t>
            </a:r>
            <a:endParaRPr lang="en-US" sz="2400" u="sng" dirty="0"/>
          </a:p>
        </p:txBody>
      </p:sp>
      <p:sp>
        <p:nvSpPr>
          <p:cNvPr id="6" name="Line 7"/>
          <p:cNvSpPr>
            <a:spLocks noChangeShapeType="1"/>
          </p:cNvSpPr>
          <p:nvPr/>
        </p:nvSpPr>
        <p:spPr bwMode="auto">
          <a:xfrm flipH="1">
            <a:off x="4724400" y="3733800"/>
            <a:ext cx="5334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Rectangle 3"/>
          <p:cNvSpPr/>
          <p:nvPr/>
        </p:nvSpPr>
        <p:spPr>
          <a:xfrm>
            <a:off x="5181600" y="3191470"/>
            <a:ext cx="3962400" cy="1815882"/>
          </a:xfrm>
          <a:prstGeom prst="rect">
            <a:avLst/>
          </a:prstGeom>
        </p:spPr>
        <p:txBody>
          <a:bodyPr wrap="square">
            <a:spAutoFit/>
          </a:bodyPr>
          <a:lstStyle/>
          <a:p>
            <a:r>
              <a:rPr lang="en-US" altLang="en-US" sz="2800" b="1" dirty="0" smtClean="0">
                <a:solidFill>
                  <a:srgbClr val="FF0000"/>
                </a:solidFill>
                <a:latin typeface="Times New Roman" panose="02020603050405020304" pitchFamily="18" charset="0"/>
                <a:cs typeface="Arial" panose="020B0604020202020204" pitchFamily="34" charset="0"/>
              </a:rPr>
              <a:t>Bogus comparison for tropics: With almost no data, at least not much in </a:t>
            </a:r>
            <a:r>
              <a:rPr lang="en-US" altLang="en-US" sz="2800" b="1" dirty="0" err="1" smtClean="0">
                <a:solidFill>
                  <a:srgbClr val="FF0000"/>
                </a:solidFill>
                <a:latin typeface="Times New Roman" panose="02020603050405020304" pitchFamily="18" charset="0"/>
                <a:cs typeface="Arial" panose="020B0604020202020204" pitchFamily="34" charset="0"/>
              </a:rPr>
              <a:t>Bartelin</a:t>
            </a:r>
            <a:r>
              <a:rPr lang="en-US" altLang="en-US" sz="2800" b="1" dirty="0" smtClean="0">
                <a:solidFill>
                  <a:srgbClr val="FF0000"/>
                </a:solidFill>
                <a:latin typeface="Times New Roman" panose="02020603050405020304" pitchFamily="18" charset="0"/>
                <a:cs typeface="Arial" panose="020B0604020202020204" pitchFamily="34" charset="0"/>
              </a:rPr>
              <a:t> et al. (2011)</a:t>
            </a:r>
            <a:endParaRPr lang="en-US" sz="2800" dirty="0"/>
          </a:p>
        </p:txBody>
      </p:sp>
      <p:sp>
        <p:nvSpPr>
          <p:cNvPr id="5" name="Oval 4"/>
          <p:cNvSpPr/>
          <p:nvPr/>
        </p:nvSpPr>
        <p:spPr>
          <a:xfrm>
            <a:off x="2362200" y="381000"/>
            <a:ext cx="457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33900" y="403830"/>
            <a:ext cx="457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7"/>
          <p:cNvSpPr>
            <a:spLocks noChangeShapeType="1"/>
          </p:cNvSpPr>
          <p:nvPr/>
        </p:nvSpPr>
        <p:spPr bwMode="auto">
          <a:xfrm flipH="1" flipV="1">
            <a:off x="4876800" y="914400"/>
            <a:ext cx="457200" cy="56516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7"/>
          <p:cNvSpPr>
            <a:spLocks noChangeShapeType="1"/>
          </p:cNvSpPr>
          <p:nvPr/>
        </p:nvSpPr>
        <p:spPr bwMode="auto">
          <a:xfrm flipH="1" flipV="1">
            <a:off x="2839278" y="694021"/>
            <a:ext cx="2476500" cy="82788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94962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34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2"/>
          <p:cNvSpPr>
            <a:spLocks noChangeArrowheads="1"/>
          </p:cNvSpPr>
          <p:nvPr/>
        </p:nvSpPr>
        <p:spPr bwMode="auto">
          <a:xfrm>
            <a:off x="0" y="2857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FF0000"/>
                </a:solidFill>
              </a:rPr>
              <a:t>The day IPCC issued its SPM (without the full report): September 27, 2013</a:t>
            </a:r>
            <a:endParaRPr lang="en-US" altLang="en-US" sz="1800"/>
          </a:p>
        </p:txBody>
      </p:sp>
    </p:spTree>
    <p:extLst>
      <p:ext uri="{BB962C8B-B14F-4D97-AF65-F5344CB8AC3E}">
        <p14:creationId xmlns:p14="http://schemas.microsoft.com/office/powerpoint/2010/main" val="166963654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
          <p:cNvSpPr>
            <a:spLocks noChangeArrowheads="1"/>
          </p:cNvSpPr>
          <p:nvPr/>
        </p:nvSpPr>
        <p:spPr bwMode="auto">
          <a:xfrm>
            <a:off x="0" y="2063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rgbClr val="FF0000"/>
                </a:solidFill>
              </a:rPr>
              <a:t>(10) Zero expertise in the study of solar-type stars: Astronomers wanted</a:t>
            </a:r>
          </a:p>
        </p:txBody>
      </p:sp>
      <p:sp>
        <p:nvSpPr>
          <p:cNvPr id="201731" name="Rectangle 1"/>
          <p:cNvSpPr>
            <a:spLocks noChangeArrowheads="1"/>
          </p:cNvSpPr>
          <p:nvPr/>
        </p:nvSpPr>
        <p:spPr bwMode="auto">
          <a:xfrm>
            <a:off x="11113" y="990600"/>
            <a:ext cx="9144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222222"/>
                </a:solidFill>
              </a:rPr>
              <a:t>p. 8-34: “Concerning the uncertainty range, in AR4 the upper limit</a:t>
            </a:r>
            <a:r>
              <a:rPr lang="en-US" altLang="en-US" sz="2800"/>
              <a:t> </a:t>
            </a:r>
            <a:r>
              <a:rPr lang="en-US" altLang="en-US" sz="2800">
                <a:solidFill>
                  <a:srgbClr val="222222"/>
                </a:solidFill>
              </a:rPr>
              <a:t>corresponded to the reconstruction of Lean (2000), based on the reduced brightness of non-cycling Sun-like</a:t>
            </a:r>
            <a:r>
              <a:rPr lang="en-US" altLang="en-US" sz="2800"/>
              <a:t> </a:t>
            </a:r>
            <a:r>
              <a:rPr lang="en-US" altLang="en-US" sz="2800">
                <a:solidFill>
                  <a:srgbClr val="222222"/>
                </a:solidFill>
              </a:rPr>
              <a:t>stars assumed typical of a Maunder minimum state. </a:t>
            </a:r>
            <a:r>
              <a:rPr lang="en-US" altLang="en-US" sz="2800">
                <a:solidFill>
                  <a:srgbClr val="FF0000"/>
                </a:solidFill>
              </a:rPr>
              <a:t>The use of such stellar analogs was based on the work of Baliunas an Jastrow (1990), but more recent surveys have not reproduced their results and suggest that </a:t>
            </a:r>
            <a:r>
              <a:rPr lang="en-US" altLang="en-US" sz="2800" u="sng">
                <a:solidFill>
                  <a:srgbClr val="FF0000"/>
                </a:solidFill>
              </a:rPr>
              <a:t>the selection of the original set was flawed </a:t>
            </a:r>
            <a:r>
              <a:rPr lang="en-US" altLang="en-US" sz="2800">
                <a:solidFill>
                  <a:srgbClr val="FF0000"/>
                </a:solidFill>
              </a:rPr>
              <a:t>(Hall and Lockwood, 2004; Wright, 2004); </a:t>
            </a:r>
            <a:r>
              <a:rPr lang="en-US" altLang="en-US" sz="2800">
                <a:solidFill>
                  <a:srgbClr val="222222"/>
                </a:solidFill>
              </a:rPr>
              <a:t>the lower limit from 1750</a:t>
            </a:r>
            <a:r>
              <a:rPr lang="en-US" altLang="en-US" sz="2800"/>
              <a:t> </a:t>
            </a:r>
            <a:r>
              <a:rPr lang="en-US" altLang="en-US" sz="2800">
                <a:solidFill>
                  <a:srgbClr val="222222"/>
                </a:solidFill>
              </a:rPr>
              <a:t>to present is due to the increase in the amplitude of the 11-year cycle only.”</a:t>
            </a:r>
            <a:endParaRPr lang="en-US" altLang="en-US" sz="280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a:xfrm>
            <a:off x="0" y="0"/>
            <a:ext cx="9144000" cy="1143000"/>
          </a:xfrm>
        </p:spPr>
        <p:txBody>
          <a:bodyPr/>
          <a:lstStyle/>
          <a:p>
            <a:r>
              <a:rPr lang="en-US" altLang="en-US" sz="2800" b="1" smtClean="0">
                <a:solidFill>
                  <a:schemeClr val="accent2"/>
                </a:solidFill>
              </a:rPr>
              <a:t>Constraints on amplitude of variability:                           Results from 300 Sun-like stars                                               </a:t>
            </a:r>
            <a:r>
              <a:rPr lang="en-US" altLang="en-US" sz="2000" b="1" smtClean="0">
                <a:solidFill>
                  <a:schemeClr val="accent2"/>
                </a:solidFill>
              </a:rPr>
              <a:t>(Greg Henry, Tennesse State University, December 3, 2007)</a:t>
            </a:r>
            <a:endParaRPr lang="en-US" altLang="en-US" sz="2800" b="1" smtClean="0">
              <a:solidFill>
                <a:schemeClr val="accent2"/>
              </a:solidFill>
            </a:endParaRPr>
          </a:p>
        </p:txBody>
      </p:sp>
      <p:pic>
        <p:nvPicPr>
          <p:cNvPr id="203779" name="Picture 3" descr="Henry07-Dec3-sigma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58900"/>
            <a:ext cx="74676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Line 4"/>
          <p:cNvSpPr>
            <a:spLocks noChangeShapeType="1"/>
          </p:cNvSpPr>
          <p:nvPr/>
        </p:nvSpPr>
        <p:spPr bwMode="auto">
          <a:xfrm>
            <a:off x="1447800" y="4495800"/>
            <a:ext cx="1036638" cy="12700"/>
          </a:xfrm>
          <a:prstGeom prst="line">
            <a:avLst/>
          </a:prstGeom>
          <a:noFill/>
          <a:ln w="571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3781" name="Line 5"/>
          <p:cNvSpPr>
            <a:spLocks noChangeShapeType="1"/>
          </p:cNvSpPr>
          <p:nvPr/>
        </p:nvSpPr>
        <p:spPr bwMode="auto">
          <a:xfrm>
            <a:off x="1403350" y="5734050"/>
            <a:ext cx="1081088" cy="0"/>
          </a:xfrm>
          <a:prstGeom prst="line">
            <a:avLst/>
          </a:prstGeom>
          <a:noFill/>
          <a:ln w="571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3782" name="Line 6"/>
          <p:cNvSpPr>
            <a:spLocks noChangeShapeType="1"/>
          </p:cNvSpPr>
          <p:nvPr/>
        </p:nvSpPr>
        <p:spPr bwMode="auto">
          <a:xfrm>
            <a:off x="1524000" y="4572000"/>
            <a:ext cx="0" cy="114300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3783" name="Text Box 7"/>
          <p:cNvSpPr txBox="1">
            <a:spLocks noChangeArrowheads="1"/>
          </p:cNvSpPr>
          <p:nvPr/>
        </p:nvSpPr>
        <p:spPr bwMode="auto">
          <a:xfrm>
            <a:off x="1600200" y="49530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0000"/>
                </a:solidFill>
                <a:latin typeface="Times New Roman" panose="02020603050405020304" pitchFamily="18" charset="0"/>
              </a:rPr>
              <a:t>1%</a:t>
            </a:r>
          </a:p>
        </p:txBody>
      </p:sp>
      <p:sp>
        <p:nvSpPr>
          <p:cNvPr id="203784" name="Text Box 8"/>
          <p:cNvSpPr txBox="1">
            <a:spLocks noChangeArrowheads="1"/>
          </p:cNvSpPr>
          <p:nvPr/>
        </p:nvSpPr>
        <p:spPr bwMode="auto">
          <a:xfrm>
            <a:off x="7391400" y="1752600"/>
            <a:ext cx="1752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0000"/>
                </a:solidFill>
                <a:latin typeface="Times New Roman" panose="02020603050405020304" pitchFamily="18" charset="0"/>
              </a:rPr>
              <a:t>Note:        0.001 mag = 0.1%  </a:t>
            </a:r>
            <a:r>
              <a:rPr lang="en-US" altLang="en-US" sz="2400" b="1">
                <a:solidFill>
                  <a:srgbClr val="FF0000"/>
                </a:solidFill>
                <a:latin typeface="Times New Roman" panose="02020603050405020304" pitchFamily="18" charset="0"/>
                <a:sym typeface="Symbol" panose="05050102010706020507" pitchFamily="18" charset="2"/>
              </a:rPr>
              <a:t></a:t>
            </a:r>
            <a:r>
              <a:rPr lang="en-US" altLang="en-US" sz="2400" b="1" baseline="-15000">
                <a:solidFill>
                  <a:srgbClr val="FF0000"/>
                </a:solidFill>
                <a:latin typeface="Times New Roman" panose="02020603050405020304" pitchFamily="18" charset="0"/>
                <a:sym typeface="Symbol" panose="05050102010706020507" pitchFamily="18" charset="2"/>
              </a:rPr>
              <a:t>long</a:t>
            </a:r>
            <a:r>
              <a:rPr lang="en-US" altLang="en-US" sz="2400" b="1">
                <a:solidFill>
                  <a:srgbClr val="FF0000"/>
                </a:solidFill>
                <a:latin typeface="Times New Roman" panose="02020603050405020304" pitchFamily="18" charset="0"/>
                <a:sym typeface="Symbol" panose="05050102010706020507" pitchFamily="18" charset="2"/>
              </a:rPr>
              <a:t> is in r.m.s units; peak-to-trough amplitude is 3 times larger for a cyclic signal </a:t>
            </a:r>
            <a:endParaRPr lang="en-US" altLang="en-US" sz="2400" b="1">
              <a:solidFill>
                <a:srgbClr val="FF0000"/>
              </a:solidFill>
              <a:latin typeface="Times New Roman" panose="02020603050405020304" pitchFamily="18" charset="0"/>
            </a:endParaRPr>
          </a:p>
        </p:txBody>
      </p:sp>
      <p:sp>
        <p:nvSpPr>
          <p:cNvPr id="203785" name="Line 9"/>
          <p:cNvSpPr>
            <a:spLocks noChangeShapeType="1"/>
          </p:cNvSpPr>
          <p:nvPr/>
        </p:nvSpPr>
        <p:spPr bwMode="auto">
          <a:xfrm flipH="1">
            <a:off x="1692275" y="6524625"/>
            <a:ext cx="21590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3786" name="Text Box 10"/>
          <p:cNvSpPr txBox="1">
            <a:spLocks noChangeArrowheads="1"/>
          </p:cNvSpPr>
          <p:nvPr/>
        </p:nvSpPr>
        <p:spPr bwMode="auto">
          <a:xfrm>
            <a:off x="179388" y="5911850"/>
            <a:ext cx="18716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Stronger activity</a:t>
            </a:r>
          </a:p>
        </p:txBody>
      </p:sp>
      <p:sp>
        <p:nvSpPr>
          <p:cNvPr id="203787" name="Line 11"/>
          <p:cNvSpPr>
            <a:spLocks noChangeShapeType="1"/>
          </p:cNvSpPr>
          <p:nvPr/>
        </p:nvSpPr>
        <p:spPr bwMode="auto">
          <a:xfrm flipH="1">
            <a:off x="5364163" y="2565400"/>
            <a:ext cx="431800" cy="6477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3788" name="Text Box 12"/>
          <p:cNvSpPr txBox="1">
            <a:spLocks noChangeArrowheads="1"/>
          </p:cNvSpPr>
          <p:nvPr/>
        </p:nvSpPr>
        <p:spPr bwMode="auto">
          <a:xfrm>
            <a:off x="5651500" y="2205038"/>
            <a:ext cx="1296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chemeClr val="accent2"/>
                </a:solidFill>
                <a:latin typeface="Times New Roman" panose="02020603050405020304" pitchFamily="18" charset="0"/>
              </a:rPr>
              <a:t>our Sun</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chemeClr val="accent2"/>
                </a:solidFill>
                <a:latin typeface="Times New Roman" panose="02020603050405020304" pitchFamily="18" charset="0"/>
              </a:rPr>
              <a:t>Active sun-like stars when the Sun is younger:                                Dark magnetic spot-dominated Irradiance modulation</a:t>
            </a:r>
          </a:p>
        </p:txBody>
      </p:sp>
      <p:sp>
        <p:nvSpPr>
          <p:cNvPr id="204803" name="Text Box 3"/>
          <p:cNvSpPr txBox="1">
            <a:spLocks noChangeArrowheads="1"/>
          </p:cNvSpPr>
          <p:nvPr/>
        </p:nvSpPr>
        <p:spPr bwMode="auto">
          <a:xfrm>
            <a:off x="0" y="6597650"/>
            <a:ext cx="4787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b="1">
                <a:latin typeface="Times New Roman" panose="02020603050405020304" pitchFamily="18" charset="0"/>
              </a:rPr>
              <a:t> Lockwood et al.  (2007)</a:t>
            </a:r>
          </a:p>
        </p:txBody>
      </p:sp>
      <p:pic>
        <p:nvPicPr>
          <p:cNvPr id="204804" name="Picture 5" descr="LockwoodSkiffHenryetal07-HD18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4500563"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6" descr="LockwoodSkiffHenryetal07-HD1496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836613"/>
            <a:ext cx="4716462"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Line 7"/>
          <p:cNvSpPr>
            <a:spLocks noChangeShapeType="1"/>
          </p:cNvSpPr>
          <p:nvPr/>
        </p:nvSpPr>
        <p:spPr bwMode="auto">
          <a:xfrm>
            <a:off x="468313" y="4652963"/>
            <a:ext cx="3587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07" name="Line 8"/>
          <p:cNvSpPr>
            <a:spLocks noChangeShapeType="1"/>
          </p:cNvSpPr>
          <p:nvPr/>
        </p:nvSpPr>
        <p:spPr bwMode="auto">
          <a:xfrm>
            <a:off x="468313" y="5445125"/>
            <a:ext cx="3587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08" name="Line 9"/>
          <p:cNvSpPr>
            <a:spLocks noChangeShapeType="1"/>
          </p:cNvSpPr>
          <p:nvPr/>
        </p:nvSpPr>
        <p:spPr bwMode="auto">
          <a:xfrm>
            <a:off x="4787900" y="4724400"/>
            <a:ext cx="3587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09" name="Line 10"/>
          <p:cNvSpPr>
            <a:spLocks noChangeShapeType="1"/>
          </p:cNvSpPr>
          <p:nvPr/>
        </p:nvSpPr>
        <p:spPr bwMode="auto">
          <a:xfrm>
            <a:off x="4787900" y="6237288"/>
            <a:ext cx="3587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10" name="Line 11"/>
          <p:cNvSpPr>
            <a:spLocks noChangeShapeType="1"/>
          </p:cNvSpPr>
          <p:nvPr/>
        </p:nvSpPr>
        <p:spPr bwMode="auto">
          <a:xfrm>
            <a:off x="611188" y="4652963"/>
            <a:ext cx="0" cy="792162"/>
          </a:xfrm>
          <a:prstGeom prst="line">
            <a:avLst/>
          </a:prstGeom>
          <a:noFill/>
          <a:ln w="38100">
            <a:solidFill>
              <a:srgbClr val="FF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04811" name="Line 12"/>
          <p:cNvSpPr>
            <a:spLocks noChangeShapeType="1"/>
          </p:cNvSpPr>
          <p:nvPr/>
        </p:nvSpPr>
        <p:spPr bwMode="auto">
          <a:xfrm>
            <a:off x="4932363" y="4724400"/>
            <a:ext cx="0" cy="1512888"/>
          </a:xfrm>
          <a:prstGeom prst="line">
            <a:avLst/>
          </a:prstGeom>
          <a:noFill/>
          <a:ln w="38100">
            <a:solidFill>
              <a:srgbClr val="FF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04812" name="Text Box 13"/>
          <p:cNvSpPr txBox="1">
            <a:spLocks noChangeArrowheads="1"/>
          </p:cNvSpPr>
          <p:nvPr/>
        </p:nvSpPr>
        <p:spPr bwMode="auto">
          <a:xfrm>
            <a:off x="323850" y="4149725"/>
            <a:ext cx="1008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4%</a:t>
            </a:r>
          </a:p>
        </p:txBody>
      </p:sp>
      <p:sp>
        <p:nvSpPr>
          <p:cNvPr id="204813" name="Text Box 14"/>
          <p:cNvSpPr txBox="1">
            <a:spLocks noChangeArrowheads="1"/>
          </p:cNvSpPr>
          <p:nvPr/>
        </p:nvSpPr>
        <p:spPr bwMode="auto">
          <a:xfrm>
            <a:off x="4859338" y="5516563"/>
            <a:ext cx="935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0000"/>
                </a:solidFill>
                <a:latin typeface="Times New Roman" panose="02020603050405020304" pitchFamily="18" charset="0"/>
              </a:rPr>
              <a:t>4%</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0641981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0" y="0"/>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200" b="1">
                <a:solidFill>
                  <a:schemeClr val="accent2"/>
                </a:solidFill>
                <a:latin typeface="Times New Roman" panose="02020603050405020304" pitchFamily="18" charset="0"/>
              </a:rPr>
              <a:t>Confirmation of the current solar magnetic-brightness relation: 18 Sco</a:t>
            </a:r>
          </a:p>
        </p:txBody>
      </p:sp>
      <p:pic>
        <p:nvPicPr>
          <p:cNvPr id="205827" name="Picture 4" descr="Hall08-July21-18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04813"/>
            <a:ext cx="5259388"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Line 5"/>
          <p:cNvSpPr>
            <a:spLocks noChangeShapeType="1"/>
          </p:cNvSpPr>
          <p:nvPr/>
        </p:nvSpPr>
        <p:spPr bwMode="auto">
          <a:xfrm>
            <a:off x="2843213" y="3933825"/>
            <a:ext cx="43338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29" name="Line 6"/>
          <p:cNvSpPr>
            <a:spLocks noChangeShapeType="1"/>
          </p:cNvSpPr>
          <p:nvPr/>
        </p:nvSpPr>
        <p:spPr bwMode="auto">
          <a:xfrm>
            <a:off x="2843213" y="5229225"/>
            <a:ext cx="43338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30" name="Line 7"/>
          <p:cNvSpPr>
            <a:spLocks noChangeShapeType="1"/>
          </p:cNvSpPr>
          <p:nvPr/>
        </p:nvSpPr>
        <p:spPr bwMode="auto">
          <a:xfrm flipV="1">
            <a:off x="3059113" y="3933825"/>
            <a:ext cx="0" cy="1295400"/>
          </a:xfrm>
          <a:prstGeom prst="line">
            <a:avLst/>
          </a:prstGeom>
          <a:noFill/>
          <a:ln w="38100">
            <a:solidFill>
              <a:srgbClr val="FF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05831" name="Text Box 8"/>
          <p:cNvSpPr txBox="1">
            <a:spLocks noChangeArrowheads="1"/>
          </p:cNvSpPr>
          <p:nvPr/>
        </p:nvSpPr>
        <p:spPr bwMode="auto">
          <a:xfrm>
            <a:off x="2987675" y="4076700"/>
            <a:ext cx="1655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FF0000"/>
                </a:solidFill>
                <a:latin typeface="Times New Roman" panose="02020603050405020304" pitchFamily="18" charset="0"/>
              </a:rPr>
              <a:t>0.15%</a:t>
            </a:r>
          </a:p>
        </p:txBody>
      </p:sp>
      <p:sp>
        <p:nvSpPr>
          <p:cNvPr id="20583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600" b="1">
                <a:latin typeface="Times New Roman" panose="02020603050405020304" pitchFamily="18" charset="0"/>
              </a:rPr>
              <a:t> Hall et al.  (2007); Jeff Hall and Greg Henry July 22, 2008 – private communication</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2286000"/>
            <a:ext cx="9144000" cy="1143000"/>
          </a:xfrm>
        </p:spPr>
        <p:txBody>
          <a:bodyPr rIns="132080"/>
          <a:lstStyle/>
          <a:p>
            <a:pPr marL="39688"/>
            <a:r>
              <a:rPr lang="en-US" altLang="en-US" sz="5400" smtClean="0"/>
              <a:t>From one yellow star                             to 42,832 Suns?                         (out of 156,097 stars studied by NASA’s Kepler mission)</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4" descr="Borucki13-May3-F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92925"/>
          </a:xfrm>
        </p:spPr>
      </p:pic>
      <p:sp>
        <p:nvSpPr>
          <p:cNvPr id="208899" name="Text Box 6"/>
          <p:cNvSpPr txBox="1">
            <a:spLocks noChangeArrowheads="1"/>
          </p:cNvSpPr>
          <p:nvPr/>
        </p:nvSpPr>
        <p:spPr bwMode="auto">
          <a:xfrm>
            <a:off x="228600" y="2286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NASA’s </a:t>
            </a:r>
            <a:r>
              <a:rPr lang="en-US" altLang="en-US" dirty="0" err="1" smtClean="0"/>
              <a:t>Kepler</a:t>
            </a:r>
            <a:r>
              <a:rPr lang="en-US" altLang="en-US" dirty="0" smtClean="0"/>
              <a:t> </a:t>
            </a:r>
            <a:r>
              <a:rPr lang="en-US" altLang="en-US" dirty="0"/>
              <a:t>Mission</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458200" cy="6376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5" name="Text Box 3"/>
          <p:cNvSpPr txBox="1">
            <a:spLocks noChangeArrowheads="1"/>
          </p:cNvSpPr>
          <p:nvPr/>
        </p:nvSpPr>
        <p:spPr bwMode="auto">
          <a:xfrm>
            <a:off x="762000" y="0"/>
            <a:ext cx="7315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ea typeface="MS Gothic" panose="020B0609070205080204" pitchFamily="49" charset="-128"/>
              </a:rPr>
              <a:t>SEARCHING THE EXTENDED SOLAR NEIGHBORHOOD</a:t>
            </a:r>
          </a:p>
        </p:txBody>
      </p:sp>
      <p:sp>
        <p:nvSpPr>
          <p:cNvPr id="212996" name="Text Box 4"/>
          <p:cNvSpPr txBox="1">
            <a:spLocks noChangeArrowheads="1"/>
          </p:cNvSpPr>
          <p:nvPr/>
        </p:nvSpPr>
        <p:spPr bwMode="auto">
          <a:xfrm>
            <a:off x="990600" y="5105400"/>
            <a:ext cx="5486400"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defTabSz="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eaLnBrk="1" hangingPunct="1">
              <a:lnSpc>
                <a:spcPct val="90000"/>
              </a:lnSpc>
              <a:spcBef>
                <a:spcPts val="400"/>
              </a:spcBef>
              <a:buFontTx/>
              <a:buNone/>
            </a:pPr>
            <a:r>
              <a:rPr lang="en-US" altLang="en-US" sz="1600" b="1">
                <a:solidFill>
                  <a:srgbClr val="FFFF00"/>
                </a:solidFill>
                <a:latin typeface="Palatino"/>
                <a:ea typeface="MS Gothic" panose="020B0609070205080204" pitchFamily="49" charset="-128"/>
              </a:rPr>
              <a:t>The stars sampled are similar to the immediate solar neighborhood. The stars actually come from all over the Galaxy near our radius, since they wander after being born. Young stellar clusters and their ionized nebular regions highlight the arms of the Galaxy.</a:t>
            </a:r>
          </a:p>
        </p:txBody>
      </p:sp>
      <p:sp>
        <p:nvSpPr>
          <p:cNvPr id="212997" name="Text Box 5"/>
          <p:cNvSpPr txBox="1">
            <a:spLocks noChangeArrowheads="1"/>
          </p:cNvSpPr>
          <p:nvPr/>
        </p:nvSpPr>
        <p:spPr bwMode="auto">
          <a:xfrm>
            <a:off x="6858000" y="6078538"/>
            <a:ext cx="22860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rPr>
              <a:t>Gibor Basri (2008)</a:t>
            </a:r>
          </a:p>
          <a:p>
            <a:pPr eaLnBrk="1" hangingPunct="1">
              <a:spcBef>
                <a:spcPct val="50000"/>
              </a:spcBef>
              <a:buFontTx/>
              <a:buNone/>
            </a:pPr>
            <a:endParaRPr lang="en-US" altLang="en-US" sz="1800">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76200" y="-76200"/>
            <a:ext cx="9220201" cy="6934200"/>
          </a:xfrm>
        </p:spPr>
      </p:pic>
    </p:spTree>
    <p:extLst>
      <p:ext uri="{BB962C8B-B14F-4D97-AF65-F5344CB8AC3E}">
        <p14:creationId xmlns:p14="http://schemas.microsoft.com/office/powerpoint/2010/main" val="239698839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301640465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0"/>
          <p:cNvSpPr>
            <a:spLocks noGrp="1" noChangeArrowheads="1"/>
          </p:cNvSpPr>
          <p:nvPr>
            <p:ph type="title"/>
          </p:nvPr>
        </p:nvSpPr>
        <p:spPr/>
        <p:txBody>
          <a:bodyPr/>
          <a:lstStyle/>
          <a:p>
            <a:endParaRPr lang="en-US" altLang="en-US" smtClean="0"/>
          </a:p>
        </p:txBody>
      </p:sp>
      <p:pic>
        <p:nvPicPr>
          <p:cNvPr id="215043" name="Picture 3" descr="Basrietal10-apjl-cover-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2133600"/>
          </a:xfrm>
        </p:spPr>
      </p:pic>
      <p:pic>
        <p:nvPicPr>
          <p:cNvPr id="215044" name="Picture 9" descr="Basrietal10-apjl-fig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362200" y="2203450"/>
            <a:ext cx="4876800" cy="4654550"/>
          </a:xfr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4"/>
          <p:cNvSpPr>
            <a:spLocks noGrp="1" noChangeArrowheads="1"/>
          </p:cNvSpPr>
          <p:nvPr>
            <p:ph type="title"/>
          </p:nvPr>
        </p:nvSpPr>
        <p:spPr>
          <a:xfrm>
            <a:off x="0" y="-152400"/>
            <a:ext cx="9144000" cy="1143000"/>
          </a:xfrm>
        </p:spPr>
        <p:txBody>
          <a:bodyPr/>
          <a:lstStyle/>
          <a:p>
            <a:r>
              <a:rPr lang="en-US" altLang="en-US" dirty="0" smtClean="0"/>
              <a:t>The Common Sun: Our Star</a:t>
            </a:r>
          </a:p>
        </p:txBody>
      </p:sp>
      <p:pic>
        <p:nvPicPr>
          <p:cNvPr id="223235" name="Picture 3" descr="Basrietal13-fig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914400"/>
            <a:ext cx="8839200" cy="5562600"/>
          </a:xfrm>
        </p:spPr>
      </p:pic>
      <p:sp>
        <p:nvSpPr>
          <p:cNvPr id="223236" name="Text Box 6"/>
          <p:cNvSpPr txBox="1">
            <a:spLocks noChangeArrowheads="1"/>
          </p:cNvSpPr>
          <p:nvPr/>
        </p:nvSpPr>
        <p:spPr bwMode="auto">
          <a:xfrm>
            <a:off x="0" y="6491288"/>
            <a:ext cx="944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t>Basri</a:t>
            </a:r>
            <a:r>
              <a:rPr lang="en-US" altLang="en-US" sz="1800" dirty="0"/>
              <a:t> et al (2013) The Astrophysical Journal, vol. 769: 37</a:t>
            </a:r>
          </a:p>
        </p:txBody>
      </p:sp>
      <p:cxnSp>
        <p:nvCxnSpPr>
          <p:cNvPr id="3" name="Straight Arrow Connector 2"/>
          <p:cNvCxnSpPr/>
          <p:nvPr/>
        </p:nvCxnSpPr>
        <p:spPr>
          <a:xfrm>
            <a:off x="3024188" y="2941638"/>
            <a:ext cx="533400" cy="45720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223238" name="Rectangle 3"/>
          <p:cNvSpPr>
            <a:spLocks noChangeArrowheads="1"/>
          </p:cNvSpPr>
          <p:nvPr/>
        </p:nvSpPr>
        <p:spPr bwMode="auto">
          <a:xfrm>
            <a:off x="2424113" y="2263775"/>
            <a:ext cx="1095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solidFill>
                  <a:srgbClr val="00FFFF"/>
                </a:solidFill>
              </a:rPr>
              <a:t>Sun</a:t>
            </a:r>
          </a:p>
        </p:txBody>
      </p:sp>
      <p:cxnSp>
        <p:nvCxnSpPr>
          <p:cNvPr id="8" name="Straight Arrow Connector 7"/>
          <p:cNvCxnSpPr/>
          <p:nvPr/>
        </p:nvCxnSpPr>
        <p:spPr>
          <a:xfrm flipH="1">
            <a:off x="5410200" y="3810000"/>
            <a:ext cx="534988" cy="45720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3240" name="Rectangle 5"/>
          <p:cNvSpPr>
            <a:spLocks noChangeArrowheads="1"/>
          </p:cNvSpPr>
          <p:nvPr/>
        </p:nvSpPr>
        <p:spPr bwMode="auto">
          <a:xfrm>
            <a:off x="5257800" y="32131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rPr>
              <a:t>Solar-type stars (Kepler)</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
          <p:cNvSpPr>
            <a:spLocks noChangeArrowheads="1"/>
          </p:cNvSpPr>
          <p:nvPr/>
        </p:nvSpPr>
        <p:spPr bwMode="auto">
          <a:xfrm>
            <a:off x="0" y="2063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rgbClr val="FF0000"/>
                </a:solidFill>
              </a:rPr>
              <a:t>(10) Zero expertise in the study of solar-type stars: Astronomers wanted</a:t>
            </a:r>
          </a:p>
        </p:txBody>
      </p:sp>
      <p:pic>
        <p:nvPicPr>
          <p:cNvPr id="2211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9048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Rectangle 2"/>
          <p:cNvSpPr>
            <a:spLocks noChangeArrowheads="1"/>
          </p:cNvSpPr>
          <p:nvPr/>
        </p:nvSpPr>
        <p:spPr bwMode="auto">
          <a:xfrm>
            <a:off x="-14288" y="2667000"/>
            <a:ext cx="913923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chemeClr val="tx2"/>
                </a:solidFill>
              </a:rPr>
              <a:t>“We have found active fractions employing several methodologies that are between 20% and 33% … </a:t>
            </a:r>
            <a:r>
              <a:rPr lang="en-US" altLang="en-US" sz="2400">
                <a:solidFill>
                  <a:srgbClr val="FF0000"/>
                </a:solidFill>
              </a:rPr>
              <a:t>They imply that the Sun has a “normal” level of magnetic activity</a:t>
            </a:r>
            <a:r>
              <a:rPr lang="en-US" altLang="en-US" sz="2400">
                <a:solidFill>
                  <a:schemeClr val="tx2"/>
                </a:solidFill>
              </a:rPr>
              <a:t> compared to the </a:t>
            </a:r>
            <a:r>
              <a:rPr lang="en-US" altLang="en-US" sz="2400" i="1">
                <a:solidFill>
                  <a:schemeClr val="tx2"/>
                </a:solidFill>
              </a:rPr>
              <a:t>Kepler </a:t>
            </a:r>
            <a:r>
              <a:rPr lang="en-US" altLang="en-US" sz="2400">
                <a:solidFill>
                  <a:schemeClr val="tx2"/>
                </a:solidFill>
              </a:rPr>
              <a:t>sample. We find no empirical evidence in the </a:t>
            </a:r>
            <a:r>
              <a:rPr lang="en-US" altLang="en-US" sz="2400" i="1">
                <a:solidFill>
                  <a:schemeClr val="tx2"/>
                </a:solidFill>
              </a:rPr>
              <a:t>Kepler</a:t>
            </a:r>
            <a:r>
              <a:rPr lang="en-US" altLang="en-US" sz="2400">
                <a:solidFill>
                  <a:schemeClr val="tx2"/>
                </a:solidFill>
              </a:rPr>
              <a:t> data for an excess of young active solar-type stars near us, </a:t>
            </a:r>
            <a:r>
              <a:rPr lang="en-US" altLang="en-US" sz="2400">
                <a:solidFill>
                  <a:srgbClr val="FF0000"/>
                </a:solidFill>
              </a:rPr>
              <a:t>nor is the Sun unusually photometrically quiet compared to its neighbors. </a:t>
            </a:r>
            <a:r>
              <a:rPr lang="en-US" altLang="en-US" sz="2400">
                <a:solidFill>
                  <a:schemeClr val="tx2"/>
                </a:solidFill>
              </a:rPr>
              <a:t>That is perhaps not surprising, given similar results for Ca II (T. Henry et al. 1996). … There have been previous suggestions that the Sun might be photometrically quieter than the bulk of similar stars … although they were tentative.”</a:t>
            </a:r>
            <a:endParaRPr lang="en-US" altLang="en-US" sz="24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7938" y="76200"/>
            <a:ext cx="9136062"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smtClean="0">
                <a:solidFill>
                  <a:srgbClr val="FF0000"/>
                </a:solidFill>
              </a:rPr>
              <a:t>Two </a:t>
            </a:r>
            <a:r>
              <a:rPr lang="en-US" altLang="en-US" sz="2400" dirty="0">
                <a:solidFill>
                  <a:srgbClr val="FF0000"/>
                </a:solidFill>
              </a:rPr>
              <a:t>problems:                                                                                                                              </a:t>
            </a:r>
            <a:r>
              <a:rPr lang="en-US" altLang="en-US" sz="2400" dirty="0">
                <a:solidFill>
                  <a:schemeClr val="tx2"/>
                </a:solidFill>
              </a:rPr>
              <a:t>(1) No expertise in solar physics                                                                                                     </a:t>
            </a:r>
            <a:r>
              <a:rPr lang="en-US" altLang="en-US" sz="2400" dirty="0"/>
              <a:t>(2) Misleading/Confused discussion on radiative forcing                                                               </a:t>
            </a:r>
            <a:r>
              <a:rPr lang="en-US" altLang="en-US" sz="2400" dirty="0">
                <a:solidFill>
                  <a:srgbClr val="FF0000"/>
                </a:solidFill>
              </a:rPr>
              <a:t>(3) Hide key physics: Absolute TSI calibration problem                                                                </a:t>
            </a:r>
            <a:r>
              <a:rPr lang="en-US" altLang="en-US" sz="2400" dirty="0"/>
              <a:t>(4) Cherry picking: PMOD against ACRIM+RMIB TSI                                                                   (5) Selective and outdated knowledge/citations                                                                             </a:t>
            </a:r>
            <a:r>
              <a:rPr lang="en-US" altLang="en-US" sz="2400" dirty="0">
                <a:solidFill>
                  <a:schemeClr val="tx2"/>
                </a:solidFill>
              </a:rPr>
              <a:t>(6) Dangerous ignorance: TSI reconstruction problems and assumptions in Wang et al. (2005) and </a:t>
            </a:r>
            <a:r>
              <a:rPr lang="en-US" altLang="en-US" sz="2400" dirty="0" err="1">
                <a:solidFill>
                  <a:schemeClr val="tx2"/>
                </a:solidFill>
              </a:rPr>
              <a:t>Steinhilber</a:t>
            </a:r>
            <a:r>
              <a:rPr lang="en-US" altLang="en-US" sz="2400" dirty="0">
                <a:solidFill>
                  <a:schemeClr val="tx2"/>
                </a:solidFill>
              </a:rPr>
              <a:t> et al. (2009, 2012) should be pointed out</a:t>
            </a:r>
            <a:endParaRPr lang="en-US" altLang="en-US" sz="2400" dirty="0"/>
          </a:p>
          <a:p>
            <a:pPr>
              <a:spcBef>
                <a:spcPct val="0"/>
              </a:spcBef>
              <a:buFontTx/>
              <a:buNone/>
            </a:pPr>
            <a:r>
              <a:rPr lang="en-US" altLang="en-US" sz="2400" dirty="0">
                <a:solidFill>
                  <a:schemeClr val="tx2"/>
                </a:solidFill>
              </a:rPr>
              <a:t>(7) On artificial 11-yr solar cycles and flawed Sun-like stars studies: Danger of Schmidt et al. (2011)                                                  (8) Refusal to cite </a:t>
            </a:r>
            <a:r>
              <a:rPr lang="en-US" altLang="en-US" sz="2400" dirty="0" err="1">
                <a:solidFill>
                  <a:schemeClr val="tx2"/>
                </a:solidFill>
              </a:rPr>
              <a:t>Fontenla</a:t>
            </a:r>
            <a:r>
              <a:rPr lang="en-US" altLang="en-US" sz="2400" dirty="0">
                <a:solidFill>
                  <a:schemeClr val="tx2"/>
                </a:solidFill>
              </a:rPr>
              <a:t> et al. (2011)-the best paper on physical modeling of Sun’s irradiance on all wavelengths </a:t>
            </a:r>
            <a:endParaRPr lang="en-US" altLang="en-US" sz="2400" dirty="0"/>
          </a:p>
          <a:p>
            <a:pPr>
              <a:spcBef>
                <a:spcPct val="0"/>
              </a:spcBef>
              <a:buFontTx/>
              <a:buNone/>
            </a:pPr>
            <a:r>
              <a:rPr lang="en-US" altLang="en-US" sz="2400" dirty="0">
                <a:solidFill>
                  <a:schemeClr val="tx2"/>
                </a:solidFill>
              </a:rPr>
              <a:t>(9) Real story on Bill Livingston and Matt Penn’s solar magnetic field measurements at NSO                                                             </a:t>
            </a:r>
            <a:r>
              <a:rPr lang="en-US" altLang="en-US" sz="2400" dirty="0">
                <a:solidFill>
                  <a:srgbClr val="FF0000"/>
                </a:solidFill>
              </a:rPr>
              <a:t>(10) Zero expertise in the study of solar-type stars: Astronomers wanted</a:t>
            </a:r>
          </a:p>
          <a:p>
            <a:pPr>
              <a:spcBef>
                <a:spcPct val="0"/>
              </a:spcBef>
              <a:buFontTx/>
              <a:buNone/>
            </a:pPr>
            <a:r>
              <a:rPr lang="en-US" altLang="en-US" sz="2400" dirty="0">
                <a:solidFill>
                  <a:schemeClr val="tx2"/>
                </a:solidFill>
              </a:rPr>
              <a:t>   </a:t>
            </a:r>
            <a:r>
              <a:rPr lang="en-US" altLang="en-US" sz="2400" dirty="0"/>
              <a:t>Cosmic rays and cloud story: for other to open the discussion</a:t>
            </a:r>
            <a:r>
              <a:rPr lang="en-US" altLang="en-US" sz="2400" dirty="0">
                <a:solidFill>
                  <a:schemeClr val="tx2"/>
                </a:solidFill>
              </a:rPr>
              <a:t>    </a:t>
            </a:r>
          </a:p>
          <a:p>
            <a:pPr>
              <a:spcBef>
                <a:spcPct val="0"/>
              </a:spcBef>
              <a:buFontTx/>
              <a:buNone/>
            </a:pPr>
            <a:r>
              <a:rPr lang="en-US" altLang="en-US" sz="2400" dirty="0">
                <a:solidFill>
                  <a:schemeClr val="tx2"/>
                </a:solidFill>
              </a:rPr>
              <a:t>                                                                                                                                                  </a:t>
            </a:r>
            <a:endParaRPr lang="en-US" altLang="en-US" sz="24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7938" y="76200"/>
            <a:ext cx="9136062"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smtClean="0">
                <a:solidFill>
                  <a:srgbClr val="FF0000"/>
                </a:solidFill>
              </a:rPr>
              <a:t>Two </a:t>
            </a:r>
            <a:r>
              <a:rPr lang="en-US" altLang="en-US" sz="2400" dirty="0">
                <a:solidFill>
                  <a:srgbClr val="FF0000"/>
                </a:solidFill>
              </a:rPr>
              <a:t>problems:                                                                                                                              </a:t>
            </a:r>
            <a:r>
              <a:rPr lang="en-US" altLang="en-US" sz="2400" dirty="0">
                <a:solidFill>
                  <a:schemeClr val="tx2"/>
                </a:solidFill>
              </a:rPr>
              <a:t>(1) No expertise in solar physics                                                                                                     </a:t>
            </a:r>
            <a:r>
              <a:rPr lang="en-US" altLang="en-US" sz="2400" dirty="0"/>
              <a:t>(2) Misleading/Confused discussion on radiative forcing                                                               </a:t>
            </a:r>
            <a:r>
              <a:rPr lang="en-US" altLang="en-US" sz="2400" dirty="0">
                <a:solidFill>
                  <a:srgbClr val="FF0000"/>
                </a:solidFill>
              </a:rPr>
              <a:t>(3) Hide key physics: Absolute TSI calibration problem                                                                </a:t>
            </a:r>
            <a:r>
              <a:rPr lang="en-US" altLang="en-US" sz="2400" dirty="0"/>
              <a:t>(4) Cherry picking: PMOD against ACRIM+RMIB TSI                                                                   (5) Selective and outdated knowledge/citations                                                                             </a:t>
            </a:r>
            <a:r>
              <a:rPr lang="en-US" altLang="en-US" sz="2400" dirty="0">
                <a:solidFill>
                  <a:schemeClr val="tx2"/>
                </a:solidFill>
              </a:rPr>
              <a:t>(6) Dangerous ignorance: TSI reconstruction problems and assumptions in Wang et al. (2005) and </a:t>
            </a:r>
            <a:r>
              <a:rPr lang="en-US" altLang="en-US" sz="2400" dirty="0" err="1">
                <a:solidFill>
                  <a:schemeClr val="tx2"/>
                </a:solidFill>
              </a:rPr>
              <a:t>Steinhilber</a:t>
            </a:r>
            <a:r>
              <a:rPr lang="en-US" altLang="en-US" sz="2400" dirty="0">
                <a:solidFill>
                  <a:schemeClr val="tx2"/>
                </a:solidFill>
              </a:rPr>
              <a:t> et al. (2009, 2012) should be pointed out</a:t>
            </a:r>
            <a:endParaRPr lang="en-US" altLang="en-US" sz="2400" dirty="0"/>
          </a:p>
          <a:p>
            <a:pPr>
              <a:spcBef>
                <a:spcPct val="0"/>
              </a:spcBef>
              <a:buFontTx/>
              <a:buNone/>
            </a:pPr>
            <a:r>
              <a:rPr lang="en-US" altLang="en-US" sz="2400" dirty="0">
                <a:solidFill>
                  <a:schemeClr val="tx2"/>
                </a:solidFill>
              </a:rPr>
              <a:t>(7) On artificial 11-yr solar cycles and flawed Sun-like stars studies: Danger of Schmidt et al. (2011)                                                  (8) Refusal to cite </a:t>
            </a:r>
            <a:r>
              <a:rPr lang="en-US" altLang="en-US" sz="2400" dirty="0" err="1">
                <a:solidFill>
                  <a:schemeClr val="tx2"/>
                </a:solidFill>
              </a:rPr>
              <a:t>Fontenla</a:t>
            </a:r>
            <a:r>
              <a:rPr lang="en-US" altLang="en-US" sz="2400" dirty="0">
                <a:solidFill>
                  <a:schemeClr val="tx2"/>
                </a:solidFill>
              </a:rPr>
              <a:t> et al. (2011)-the best paper on physical modeling of Sun’s irradiance on all wavelengths </a:t>
            </a:r>
            <a:endParaRPr lang="en-US" altLang="en-US" sz="2400" dirty="0"/>
          </a:p>
          <a:p>
            <a:pPr>
              <a:spcBef>
                <a:spcPct val="0"/>
              </a:spcBef>
              <a:buFontTx/>
              <a:buNone/>
            </a:pPr>
            <a:r>
              <a:rPr lang="en-US" altLang="en-US" sz="2400" dirty="0">
                <a:solidFill>
                  <a:schemeClr val="tx2"/>
                </a:solidFill>
              </a:rPr>
              <a:t>(9) Real story on Bill Livingston and Matt Penn’s solar magnetic field measurements at NSO                                                             </a:t>
            </a:r>
            <a:r>
              <a:rPr lang="en-US" altLang="en-US" sz="2400" dirty="0">
                <a:solidFill>
                  <a:srgbClr val="FF0000"/>
                </a:solidFill>
              </a:rPr>
              <a:t>(10) Zero expertise in the study of solar-type stars: Astronomers wanted</a:t>
            </a:r>
          </a:p>
          <a:p>
            <a:pPr>
              <a:spcBef>
                <a:spcPct val="0"/>
              </a:spcBef>
              <a:buFontTx/>
              <a:buNone/>
            </a:pPr>
            <a:r>
              <a:rPr lang="en-US" altLang="en-US" sz="2400" dirty="0">
                <a:solidFill>
                  <a:schemeClr val="tx2"/>
                </a:solidFill>
              </a:rPr>
              <a:t>   </a:t>
            </a:r>
            <a:r>
              <a:rPr lang="en-US" altLang="en-US" sz="2400" dirty="0"/>
              <a:t>Cosmic rays and cloud story: for other to open the discussion</a:t>
            </a:r>
            <a:r>
              <a:rPr lang="en-US" altLang="en-US" sz="2400" dirty="0">
                <a:solidFill>
                  <a:schemeClr val="tx2"/>
                </a:solidFill>
              </a:rPr>
              <a:t>    </a:t>
            </a:r>
          </a:p>
          <a:p>
            <a:pPr>
              <a:spcBef>
                <a:spcPct val="0"/>
              </a:spcBef>
              <a:buFontTx/>
              <a:buNone/>
            </a:pPr>
            <a:r>
              <a:rPr lang="en-US" altLang="en-US" sz="2400" dirty="0">
                <a:solidFill>
                  <a:schemeClr val="tx2"/>
                </a:solidFill>
              </a:rPr>
              <a:t>                                                                                                                                                  </a:t>
            </a:r>
            <a:endParaRPr lang="en-US" altLang="en-US" sz="2400" dirty="0"/>
          </a:p>
        </p:txBody>
      </p:sp>
    </p:spTree>
    <p:extLst>
      <p:ext uri="{BB962C8B-B14F-4D97-AF65-F5344CB8AC3E}">
        <p14:creationId xmlns:p14="http://schemas.microsoft.com/office/powerpoint/2010/main" val="39056309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19175"/>
            <a:ext cx="3811588"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3810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8" name="Rectangle 1"/>
          <p:cNvSpPr>
            <a:spLocks noChangeArrowheads="1"/>
          </p:cNvSpPr>
          <p:nvPr/>
        </p:nvSpPr>
        <p:spPr bwMode="auto">
          <a:xfrm>
            <a:off x="495300" y="282575"/>
            <a:ext cx="342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solidFill>
                  <a:srgbClr val="00B050"/>
                </a:solidFill>
              </a:rPr>
              <a:t>Green Team</a:t>
            </a:r>
          </a:p>
        </p:txBody>
      </p:sp>
      <p:sp>
        <p:nvSpPr>
          <p:cNvPr id="231429" name="Rectangle 3"/>
          <p:cNvSpPr>
            <a:spLocks noChangeArrowheads="1"/>
          </p:cNvSpPr>
          <p:nvPr/>
        </p:nvSpPr>
        <p:spPr bwMode="auto">
          <a:xfrm>
            <a:off x="5638800" y="282575"/>
            <a:ext cx="2513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solidFill>
                  <a:srgbClr val="FF0000"/>
                </a:solidFill>
              </a:rPr>
              <a:t>Red Team</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E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00099"/>
            <a:ext cx="9143999" cy="5257799"/>
          </a:xfrm>
          <a:prstGeom prst="rect">
            <a:avLst/>
          </a:prstGeom>
        </p:spPr>
      </p:pic>
    </p:spTree>
    <p:extLst>
      <p:ext uri="{BB962C8B-B14F-4D97-AF65-F5344CB8AC3E}">
        <p14:creationId xmlns:p14="http://schemas.microsoft.com/office/powerpoint/2010/main" val="105268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0" y="1828800"/>
            <a:ext cx="91328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dirty="0"/>
              <a:t>Conclusion:                                                    </a:t>
            </a:r>
            <a:r>
              <a:rPr lang="en-US" altLang="en-US" sz="4000" dirty="0">
                <a:solidFill>
                  <a:srgbClr val="FF0000"/>
                </a:solidFill>
              </a:rPr>
              <a:t>The gangster science </a:t>
            </a:r>
            <a:r>
              <a:rPr lang="en-US" altLang="en-US" sz="4000" dirty="0" smtClean="0">
                <a:solidFill>
                  <a:srgbClr val="FF0000"/>
                </a:solidFill>
              </a:rPr>
              <a:t>as practiced </a:t>
            </a:r>
            <a:r>
              <a:rPr lang="en-US" altLang="en-US" sz="4000" dirty="0">
                <a:solidFill>
                  <a:srgbClr val="FF0000"/>
                </a:solidFill>
              </a:rPr>
              <a:t>by the United Nations IPCC AR5 WG I </a:t>
            </a:r>
            <a:r>
              <a:rPr lang="en-US" altLang="en-US" sz="4000" dirty="0" smtClean="0">
                <a:solidFill>
                  <a:srgbClr val="FF0000"/>
                </a:solidFill>
              </a:rPr>
              <a:t>report will not prevail                              </a:t>
            </a:r>
            <a:r>
              <a:rPr lang="en-US" altLang="en-US" sz="2800" dirty="0" smtClean="0">
                <a:solidFill>
                  <a:srgbClr val="FF0000"/>
                </a:solidFill>
              </a:rPr>
              <a:t>(because even the almighty and super powerful IPCC does not get to vote on reality)</a:t>
            </a:r>
            <a:endParaRPr lang="en-US" altLang="en-US" sz="2800" b="1" dirty="0">
              <a:solidFill>
                <a:srgbClr val="FF0000"/>
              </a:solidFill>
            </a:endParaRPr>
          </a:p>
        </p:txBody>
      </p:sp>
    </p:spTree>
    <p:extLst>
      <p:ext uri="{BB962C8B-B14F-4D97-AF65-F5344CB8AC3E}">
        <p14:creationId xmlns:p14="http://schemas.microsoft.com/office/powerpoint/2010/main" val="277657662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5056"/>
            <a:ext cx="9144000" cy="6322943"/>
          </a:xfrm>
          <a:prstGeom prst="rect">
            <a:avLst/>
          </a:prstGeom>
        </p:spPr>
      </p:pic>
      <p:sp>
        <p:nvSpPr>
          <p:cNvPr id="5" name="Rectangle 4"/>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en-US" kern="0" dirty="0" smtClean="0"/>
              <a:t>No Evidence for Sun-Climate Links?</a:t>
            </a:r>
          </a:p>
        </p:txBody>
      </p:sp>
      <p:sp>
        <p:nvSpPr>
          <p:cNvPr id="7" name="Text Box 6"/>
          <p:cNvSpPr txBox="1">
            <a:spLocks noChangeArrowheads="1"/>
          </p:cNvSpPr>
          <p:nvPr/>
        </p:nvSpPr>
        <p:spPr bwMode="auto">
          <a:xfrm>
            <a:off x="0" y="6581001"/>
            <a:ext cx="944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dirty="0" err="1" smtClean="0"/>
              <a:t>Aono</a:t>
            </a:r>
            <a:r>
              <a:rPr lang="en-US" altLang="en-US" sz="1200" dirty="0" smtClean="0"/>
              <a:t> (2014)  Report (and private communication June 30, 2014)</a:t>
            </a:r>
            <a:r>
              <a:rPr lang="en-US" altLang="en-US" sz="1200" dirty="0"/>
              <a:t> </a:t>
            </a:r>
            <a:r>
              <a:rPr lang="en-US" altLang="en-US" sz="1200" dirty="0" smtClean="0"/>
              <a:t>+ </a:t>
            </a:r>
            <a:r>
              <a:rPr lang="en-US" altLang="en-US" sz="1200" dirty="0" err="1" smtClean="0"/>
              <a:t>Aono</a:t>
            </a:r>
            <a:r>
              <a:rPr lang="en-US" altLang="en-US" sz="1200" dirty="0" smtClean="0"/>
              <a:t> and </a:t>
            </a:r>
            <a:r>
              <a:rPr lang="en-US" altLang="en-US" sz="1200" dirty="0" err="1" smtClean="0"/>
              <a:t>Kazui</a:t>
            </a:r>
            <a:r>
              <a:rPr lang="en-US" altLang="en-US" sz="1200" dirty="0" smtClean="0"/>
              <a:t> (2008) IJOC, vol. 28, 905-914</a:t>
            </a:r>
            <a:endParaRPr lang="en-US" altLang="en-US" sz="1200" dirty="0"/>
          </a:p>
        </p:txBody>
      </p:sp>
      <p:sp>
        <p:nvSpPr>
          <p:cNvPr id="8" name="Oval 7"/>
          <p:cNvSpPr/>
          <p:nvPr/>
        </p:nvSpPr>
        <p:spPr>
          <a:xfrm rot="2880000">
            <a:off x="8277539" y="3957627"/>
            <a:ext cx="627441" cy="922619"/>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8305800" y="3733800"/>
            <a:ext cx="76200" cy="3810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670850" y="3424926"/>
            <a:ext cx="2473150" cy="369332"/>
          </a:xfrm>
          <a:prstGeom prst="rect">
            <a:avLst/>
          </a:prstGeom>
        </p:spPr>
        <p:txBody>
          <a:bodyPr wrap="square">
            <a:spAutoFit/>
          </a:bodyPr>
          <a:lstStyle/>
          <a:p>
            <a:r>
              <a:rPr lang="en-US" altLang="en-US" kern="0" dirty="0" smtClean="0">
                <a:solidFill>
                  <a:srgbClr val="FF0000"/>
                </a:solidFill>
              </a:rPr>
              <a:t>UHI detected at Kyoto </a:t>
            </a:r>
            <a:endParaRPr lang="en-US" dirty="0">
              <a:solidFill>
                <a:srgbClr val="FF0000"/>
              </a:solidFill>
            </a:endParaRPr>
          </a:p>
        </p:txBody>
      </p:sp>
    </p:spTree>
    <p:extLst>
      <p:ext uri="{BB962C8B-B14F-4D97-AF65-F5344CB8AC3E}">
        <p14:creationId xmlns:p14="http://schemas.microsoft.com/office/powerpoint/2010/main" val="347844793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0" y="2063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rgbClr val="FF0000"/>
                </a:solidFill>
              </a:rPr>
              <a:t>(3) Hide key physics: Absolute TSI calibration problem</a:t>
            </a:r>
          </a:p>
        </p:txBody>
      </p:sp>
      <p:sp>
        <p:nvSpPr>
          <p:cNvPr id="61443" name="Rectangle 1"/>
          <p:cNvSpPr>
            <a:spLocks noChangeArrowheads="1"/>
          </p:cNvSpPr>
          <p:nvPr/>
        </p:nvSpPr>
        <p:spPr bwMode="auto">
          <a:xfrm>
            <a:off x="0" y="1066800"/>
            <a:ext cx="9144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solidFill>
                  <a:schemeClr val="tx2"/>
                </a:solidFill>
              </a:rPr>
              <a:t>p. 8-32: “However, the few tenths of a percent bias in the absolute TSI value has a minimal consequences for climate simulations …”</a:t>
            </a:r>
            <a:endParaRPr lang="en-US" altLang="en-US" sz="1800"/>
          </a:p>
        </p:txBody>
      </p:sp>
      <p:sp>
        <p:nvSpPr>
          <p:cNvPr id="61444" name="Rectangle 2"/>
          <p:cNvSpPr>
            <a:spLocks noChangeArrowheads="1"/>
          </p:cNvSpPr>
          <p:nvPr/>
        </p:nvSpPr>
        <p:spPr bwMode="auto">
          <a:xfrm>
            <a:off x="0" y="38100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solidFill>
                  <a:srgbClr val="FF0000"/>
                </a:solidFill>
              </a:rPr>
              <a:t>Untrue, allowing the freedom of setting any TSI value hides the fundamental problem in getting the correct mean climatology of the Earth.</a:t>
            </a:r>
            <a:endParaRPr lang="en-US" altLang="en-US" sz="1800"/>
          </a:p>
        </p:txBody>
      </p:sp>
    </p:spTree>
    <p:extLst>
      <p:ext uri="{BB962C8B-B14F-4D97-AF65-F5344CB8AC3E}">
        <p14:creationId xmlns:p14="http://schemas.microsoft.com/office/powerpoint/2010/main" val="8986649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152400"/>
            <a:ext cx="9144000" cy="1143000"/>
          </a:xfrm>
        </p:spPr>
        <p:txBody>
          <a:bodyPr/>
          <a:lstStyle/>
          <a:p>
            <a:r>
              <a:rPr lang="en-US" altLang="en-US" sz="2800" b="1" smtClean="0">
                <a:solidFill>
                  <a:schemeClr val="accent2"/>
                </a:solidFill>
              </a:rPr>
              <a:t>Twelve instruments with 12 TSI values:                                                How do you correctly normalized them all?</a:t>
            </a:r>
          </a:p>
        </p:txBody>
      </p:sp>
      <p:sp>
        <p:nvSpPr>
          <p:cNvPr id="63491" name="Text Box 3"/>
          <p:cNvSpPr txBox="1">
            <a:spLocks noChangeArrowheads="1"/>
          </p:cNvSpPr>
          <p:nvPr/>
        </p:nvSpPr>
        <p:spPr bwMode="auto">
          <a:xfrm>
            <a:off x="5181600" y="6400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2400">
              <a:latin typeface="Times New Roman" panose="02020603050405020304" pitchFamily="18" charset="0"/>
            </a:endParaRPr>
          </a:p>
        </p:txBody>
      </p:sp>
      <p:sp>
        <p:nvSpPr>
          <p:cNvPr id="63492" name="Text Box 4"/>
          <p:cNvSpPr txBox="1">
            <a:spLocks noChangeArrowheads="1"/>
          </p:cNvSpPr>
          <p:nvPr/>
        </p:nvSpPr>
        <p:spPr bwMode="auto">
          <a:xfrm>
            <a:off x="5486400" y="66294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2400">
              <a:latin typeface="Times New Roman" panose="02020603050405020304" pitchFamily="18" charset="0"/>
            </a:endParaRPr>
          </a:p>
        </p:txBody>
      </p:sp>
      <p:sp>
        <p:nvSpPr>
          <p:cNvPr id="63493" name="Text Box 6"/>
          <p:cNvSpPr txBox="1">
            <a:spLocks noChangeArrowheads="1"/>
          </p:cNvSpPr>
          <p:nvPr/>
        </p:nvSpPr>
        <p:spPr bwMode="auto">
          <a:xfrm>
            <a:off x="0" y="6553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2400">
              <a:latin typeface="Times New Roman" panose="02020603050405020304" pitchFamily="18" charset="0"/>
            </a:endParaRPr>
          </a:p>
        </p:txBody>
      </p:sp>
      <p:pic>
        <p:nvPicPr>
          <p:cNvPr id="63494" name="Picture 2" descr="http://spot.colorado.edu/~koppg/TSI/TS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91582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p:cNvSpPr txBox="1">
            <a:spLocks noChangeArrowheads="1"/>
          </p:cNvSpPr>
          <p:nvPr/>
        </p:nvSpPr>
        <p:spPr bwMode="auto">
          <a:xfrm>
            <a:off x="0" y="6583363"/>
            <a:ext cx="4038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b="1">
                <a:latin typeface="Times New Roman" panose="02020603050405020304" pitchFamily="18" charset="0"/>
              </a:rPr>
              <a:t>http://spot.colorado.edu/~koppg/TSI/</a:t>
            </a:r>
          </a:p>
        </p:txBody>
      </p:sp>
    </p:spTree>
    <p:extLst>
      <p:ext uri="{BB962C8B-B14F-4D97-AF65-F5344CB8AC3E}">
        <p14:creationId xmlns:p14="http://schemas.microsoft.com/office/powerpoint/2010/main" val="36181958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0" y="2063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solidFill>
                  <a:schemeClr val="tx2"/>
                </a:solidFill>
              </a:rPr>
              <a:t>One out of many possible way to make a composite TSI </a:t>
            </a:r>
            <a:endParaRPr lang="en-US" altLang="en-US" sz="1800"/>
          </a:p>
        </p:txBody>
      </p:sp>
      <p:pic>
        <p:nvPicPr>
          <p:cNvPr id="655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579438"/>
            <a:ext cx="90836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2"/>
          <p:cNvSpPr>
            <a:spLocks noChangeArrowheads="1"/>
          </p:cNvSpPr>
          <p:nvPr/>
        </p:nvSpPr>
        <p:spPr bwMode="auto">
          <a:xfrm>
            <a:off x="30163" y="6550025"/>
            <a:ext cx="302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400" b="1">
                <a:latin typeface="Times New Roman" panose="02020603050405020304" pitchFamily="18" charset="0"/>
              </a:rPr>
              <a:t>http://spot.colorado.edu/~koppg/TSI/</a:t>
            </a:r>
          </a:p>
        </p:txBody>
      </p:sp>
    </p:spTree>
    <p:extLst>
      <p:ext uri="{BB962C8B-B14F-4D97-AF65-F5344CB8AC3E}">
        <p14:creationId xmlns:p14="http://schemas.microsoft.com/office/powerpoint/2010/main" val="401669996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152400"/>
            <a:ext cx="9144000" cy="1143000"/>
          </a:xfrm>
        </p:spPr>
        <p:txBody>
          <a:bodyPr/>
          <a:lstStyle/>
          <a:p>
            <a:r>
              <a:rPr lang="en-US" altLang="en-US" sz="2800" b="1" smtClean="0">
                <a:solidFill>
                  <a:schemeClr val="accent2"/>
                </a:solidFill>
              </a:rPr>
              <a:t>Fourteen instruments with 14 TSI values:                                                A compilation by RMIB scientists</a:t>
            </a:r>
          </a:p>
        </p:txBody>
      </p:sp>
      <p:sp>
        <p:nvSpPr>
          <p:cNvPr id="67587" name="Text Box 3"/>
          <p:cNvSpPr txBox="1">
            <a:spLocks noChangeArrowheads="1"/>
          </p:cNvSpPr>
          <p:nvPr/>
        </p:nvSpPr>
        <p:spPr bwMode="auto">
          <a:xfrm>
            <a:off x="5181600" y="6400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2400">
              <a:latin typeface="Times New Roman" panose="02020603050405020304" pitchFamily="18" charset="0"/>
            </a:endParaRPr>
          </a:p>
        </p:txBody>
      </p:sp>
      <p:sp>
        <p:nvSpPr>
          <p:cNvPr id="67588" name="Text Box 4"/>
          <p:cNvSpPr txBox="1">
            <a:spLocks noChangeArrowheads="1"/>
          </p:cNvSpPr>
          <p:nvPr/>
        </p:nvSpPr>
        <p:spPr bwMode="auto">
          <a:xfrm>
            <a:off x="5486400" y="66294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2400">
              <a:latin typeface="Times New Roman" panose="02020603050405020304" pitchFamily="18" charset="0"/>
            </a:endParaRPr>
          </a:p>
        </p:txBody>
      </p:sp>
      <p:sp>
        <p:nvSpPr>
          <p:cNvPr id="67589" name="Text Box 6"/>
          <p:cNvSpPr txBox="1">
            <a:spLocks noChangeArrowheads="1"/>
          </p:cNvSpPr>
          <p:nvPr/>
        </p:nvSpPr>
        <p:spPr bwMode="auto">
          <a:xfrm>
            <a:off x="0" y="6553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2400">
              <a:latin typeface="Times New Roman" panose="02020603050405020304" pitchFamily="18" charset="0"/>
            </a:endParaRPr>
          </a:p>
        </p:txBody>
      </p:sp>
      <p:sp>
        <p:nvSpPr>
          <p:cNvPr id="67590" name="Text Box 7"/>
          <p:cNvSpPr txBox="1">
            <a:spLocks noChangeArrowheads="1"/>
          </p:cNvSpPr>
          <p:nvPr/>
        </p:nvSpPr>
        <p:spPr bwMode="auto">
          <a:xfrm>
            <a:off x="0" y="6581775"/>
            <a:ext cx="9144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400" b="1">
                <a:latin typeface="Times New Roman" panose="02020603050405020304" pitchFamily="18" charset="0"/>
              </a:rPr>
              <a:t>Mekaoui et al. (2010) Advances in Space Research, vol. 45, 1393-1406</a:t>
            </a:r>
          </a:p>
        </p:txBody>
      </p:sp>
      <p:pic>
        <p:nvPicPr>
          <p:cNvPr id="675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973138"/>
            <a:ext cx="91440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67261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6565"/>
            <a:ext cx="9144000"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5000"/>
              </a:lnSpc>
              <a:spcBef>
                <a:spcPct val="50000"/>
              </a:spcBef>
              <a:buFontTx/>
              <a:buNone/>
            </a:pPr>
            <a:r>
              <a:rPr lang="en-US" altLang="en-US" sz="2800" b="1" dirty="0" smtClean="0">
                <a:solidFill>
                  <a:srgbClr val="FF0000"/>
                </a:solidFill>
                <a:latin typeface="Times New Roman" panose="02020603050405020304" pitchFamily="18" charset="0"/>
                <a:cs typeface="Arial" panose="020B0604020202020204" pitchFamily="34" charset="0"/>
              </a:rPr>
              <a:t>Stuffs on climate models you don’t often hear                                  (or often hidden)?</a:t>
            </a:r>
            <a:endParaRPr lang="en-US" altLang="en-US" sz="2800" b="1" dirty="0">
              <a:solidFill>
                <a:srgbClr val="FF0000"/>
              </a:solidFill>
              <a:latin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58563"/>
            <a:ext cx="8229600" cy="6084110"/>
          </a:xfrm>
          <a:prstGeom prst="rect">
            <a:avLst/>
          </a:prstGeom>
        </p:spPr>
      </p:pic>
    </p:spTree>
    <p:extLst>
      <p:ext uri="{BB962C8B-B14F-4D97-AF65-F5344CB8AC3E}">
        <p14:creationId xmlns:p14="http://schemas.microsoft.com/office/powerpoint/2010/main" val="169181460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1" y="1395046"/>
            <a:ext cx="9030358" cy="5462954"/>
          </a:xfrm>
          <a:prstGeom prst="rect">
            <a:avLst/>
          </a:prstGeom>
        </p:spPr>
      </p:pic>
      <p:sp>
        <p:nvSpPr>
          <p:cNvPr id="4" name="Rectangle 3"/>
          <p:cNvSpPr/>
          <p:nvPr/>
        </p:nvSpPr>
        <p:spPr>
          <a:xfrm>
            <a:off x="0" y="0"/>
            <a:ext cx="9144000" cy="1200329"/>
          </a:xfrm>
          <a:prstGeom prst="rect">
            <a:avLst/>
          </a:prstGeom>
        </p:spPr>
        <p:txBody>
          <a:bodyPr wrap="square">
            <a:spAutoFit/>
          </a:bodyPr>
          <a:lstStyle/>
          <a:p>
            <a:pPr algn="ctr"/>
            <a:r>
              <a:rPr lang="en-US" altLang="en-US" sz="2400" b="1" dirty="0" smtClean="0">
                <a:solidFill>
                  <a:srgbClr val="FF0000"/>
                </a:solidFill>
                <a:latin typeface="Times New Roman" panose="02020603050405020304" pitchFamily="18" charset="0"/>
                <a:cs typeface="Arial" panose="020B0604020202020204" pitchFamily="34" charset="0"/>
              </a:rPr>
              <a:t>Look if you put in </a:t>
            </a:r>
            <a:r>
              <a:rPr lang="en-US" altLang="en-US" sz="2400" b="1" dirty="0">
                <a:solidFill>
                  <a:srgbClr val="FF0000"/>
                </a:solidFill>
                <a:latin typeface="Times New Roman" panose="02020603050405020304" pitchFamily="18" charset="0"/>
                <a:cs typeface="Arial" panose="020B0604020202020204" pitchFamily="34" charset="0"/>
              </a:rPr>
              <a:t>340 </a:t>
            </a:r>
            <a:r>
              <a:rPr lang="en-US" altLang="en-US" sz="2400" b="1" dirty="0" smtClean="0">
                <a:solidFill>
                  <a:srgbClr val="FF0000"/>
                </a:solidFill>
                <a:latin typeface="Times New Roman" panose="02020603050405020304" pitchFamily="18" charset="0"/>
                <a:cs typeface="Arial" panose="020B0604020202020204" pitchFamily="34" charset="0"/>
              </a:rPr>
              <a:t>W/m</a:t>
            </a:r>
            <a:r>
              <a:rPr lang="en-US" altLang="en-US" sz="2400" b="1" baseline="30000" dirty="0" smtClean="0">
                <a:solidFill>
                  <a:srgbClr val="FF0000"/>
                </a:solidFill>
                <a:latin typeface="Times New Roman" panose="02020603050405020304" pitchFamily="18" charset="0"/>
                <a:cs typeface="Arial" panose="020B0604020202020204" pitchFamily="34" charset="0"/>
              </a:rPr>
              <a:t>2</a:t>
            </a:r>
            <a:r>
              <a:rPr lang="en-US" altLang="en-US" sz="2400" b="1" dirty="0" smtClean="0">
                <a:solidFill>
                  <a:srgbClr val="FF0000"/>
                </a:solidFill>
                <a:latin typeface="Times New Roman" panose="02020603050405020304" pitchFamily="18" charset="0"/>
                <a:cs typeface="Arial" panose="020B0604020202020204" pitchFamily="34" charset="0"/>
              </a:rPr>
              <a:t> (or 1360/4 W/m</a:t>
            </a:r>
            <a:r>
              <a:rPr lang="en-US" altLang="en-US" sz="2400" b="1" baseline="30000" dirty="0" smtClean="0">
                <a:solidFill>
                  <a:srgbClr val="FF0000"/>
                </a:solidFill>
                <a:latin typeface="Times New Roman" panose="02020603050405020304" pitchFamily="18" charset="0"/>
                <a:cs typeface="Arial" panose="020B0604020202020204" pitchFamily="34" charset="0"/>
              </a:rPr>
              <a:t>2</a:t>
            </a:r>
            <a:r>
              <a:rPr lang="en-US" altLang="en-US" sz="2400" b="1" dirty="0" smtClean="0">
                <a:solidFill>
                  <a:srgbClr val="FF0000"/>
                </a:solidFill>
                <a:latin typeface="Times New Roman" panose="02020603050405020304" pitchFamily="18" charset="0"/>
                <a:cs typeface="Arial" panose="020B0604020202020204" pitchFamily="34" charset="0"/>
              </a:rPr>
              <a:t>):                                                                                  You get an overheated ocean temperature of  35°C                                                                                     or about 38°C in global surface temperature (including the land)</a:t>
            </a:r>
            <a:endParaRPr lang="en-US" sz="2400" dirty="0"/>
          </a:p>
        </p:txBody>
      </p:sp>
      <p:cxnSp>
        <p:nvCxnSpPr>
          <p:cNvPr id="5" name="Straight Arrow Connector 4"/>
          <p:cNvCxnSpPr/>
          <p:nvPr/>
        </p:nvCxnSpPr>
        <p:spPr>
          <a:xfrm>
            <a:off x="7467600" y="1200329"/>
            <a:ext cx="457200" cy="1161871"/>
          </a:xfrm>
          <a:prstGeom prst="straightConnector1">
            <a:avLst/>
          </a:prstGeom>
          <a:ln w="47625">
            <a:solidFill>
              <a:srgbClr val="FF0000">
                <a:alpha val="61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19386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9319</TotalTime>
  <Words>1313</Words>
  <Application>Microsoft Office PowerPoint</Application>
  <PresentationFormat>On-screen Show (4:3)</PresentationFormat>
  <Paragraphs>74</Paragraphs>
  <Slides>34</Slides>
  <Notes>27</Notes>
  <HiddenSlides>0</HiddenSlides>
  <MMClips>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 Design</vt:lpstr>
      <vt:lpstr>PowerPoint Presentation</vt:lpstr>
      <vt:lpstr>PowerPoint Presentation</vt:lpstr>
      <vt:lpstr>PowerPoint Presentation</vt:lpstr>
      <vt:lpstr>PowerPoint Presentation</vt:lpstr>
      <vt:lpstr>Twelve instruments with 12 TSI values:                                                How do you correctly normalized them all?</vt:lpstr>
      <vt:lpstr>PowerPoint Presentation</vt:lpstr>
      <vt:lpstr>Fourteen instruments with 14 TSI values:                                                A compilation by RMIB scientists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Constraints on amplitude of variability:                           Results from 300 Sun-like stars                                               (Greg Henry, Tennesse State University, December 3, 2007)</vt:lpstr>
      <vt:lpstr>PowerPoint Presentation</vt:lpstr>
      <vt:lpstr>PowerPoint Presentation</vt:lpstr>
      <vt:lpstr>From one yellow star                             to 42,832 Suns?                         (out of 156,097 stars studied by NASA’s Kepler mission)</vt:lpstr>
      <vt:lpstr>PowerPoint Presentation</vt:lpstr>
      <vt:lpstr>PowerPoint Presentation</vt:lpstr>
      <vt:lpstr>PowerPoint Presentation</vt:lpstr>
      <vt:lpstr>PowerPoint Presentation</vt:lpstr>
      <vt:lpstr>PowerPoint Presentation</vt:lpstr>
      <vt:lpstr>PowerPoint Presentation</vt:lpstr>
      <vt:lpstr>The Common Sun: Our Star</vt:lpstr>
      <vt:lpstr>PowerPoint Presentation</vt:lpstr>
      <vt:lpstr>PowerPoint Presentation</vt:lpstr>
      <vt:lpstr>PowerPoint Presentation</vt:lpstr>
      <vt:lpstr>PowerPoint Presentation</vt:lpstr>
      <vt:lpstr>PowerPoint Presentation</vt:lpstr>
      <vt:lpstr>PowerPoint Presentation</vt:lpstr>
    </vt:vector>
  </TitlesOfParts>
  <Company>Microsoft Office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IPCC Storyline: Warming Post-1980                                           Cannot Be Explained Without CO2</dc:title>
  <dc:creator>willie</dc:creator>
  <cp:lastModifiedBy>CMI</cp:lastModifiedBy>
  <cp:revision>690</cp:revision>
  <dcterms:created xsi:type="dcterms:W3CDTF">2010-01-07T21:32:47Z</dcterms:created>
  <dcterms:modified xsi:type="dcterms:W3CDTF">2014-07-08T21:58:09Z</dcterms:modified>
</cp:coreProperties>
</file>