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AF44D-9679-4101-9912-CB3113A6C69B}" type="datetimeFigureOut">
              <a:rPr lang="en-US" smtClean="0"/>
              <a:t>7/8/2014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D80401-0FC1-4FF7-A7D5-D97638BE36C7}" type="slidenum">
              <a:rPr lang="en-US" smtClean="0"/>
              <a:t>‹#›</a:t>
            </a:fld>
            <a:endParaRPr lang="en-US"/>
          </a:p>
        </p:txBody>
      </p:sp>
    </p:spTree>
    <p:extLst>
      <p:ext uri="{BB962C8B-B14F-4D97-AF65-F5344CB8AC3E}">
        <p14:creationId xmlns:p14="http://schemas.microsoft.com/office/powerpoint/2010/main" val="175046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pektrum.de/sixcms/media.php/976/reklim.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923B0E7-5289-46B1-AC46-7893B14A532D}"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Fig. 17: Estimates of sea level rise from IPCC reports of 1990, 1995, 2001, and 2007.  Note the strong reduction in expected maximum rise, presumably based on better data.  Also shown are the expected SL rise values of Rahmstorf, Hansen, and Singer.  The ongoing rate of rise in recent centuries has been 18 cm per century.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4890F96F-637C-440F-8F6E-28E94A424FA0}"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 16:  Source; </a:t>
            </a:r>
            <a:r>
              <a:rPr lang="en-US" dirty="0" err="1" smtClean="0"/>
              <a:t>Toscano</a:t>
            </a:r>
            <a:r>
              <a:rPr lang="en-US" dirty="0" smtClean="0"/>
              <a:t> &amp; Macintyre 2003</a:t>
            </a:r>
          </a:p>
          <a:p>
            <a:endParaRPr lang="en-US" dirty="0"/>
          </a:p>
        </p:txBody>
      </p:sp>
      <p:sp>
        <p:nvSpPr>
          <p:cNvPr id="4" name="Slide Number Placeholder 3"/>
          <p:cNvSpPr>
            <a:spLocks noGrp="1"/>
          </p:cNvSpPr>
          <p:nvPr>
            <p:ph type="sldNum" sz="quarter" idx="10"/>
          </p:nvPr>
        </p:nvSpPr>
        <p:spPr/>
        <p:txBody>
          <a:bodyPr/>
          <a:lstStyle/>
          <a:p>
            <a:fld id="{E7D41880-5667-406B-9E0E-BFC2ED59BE9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hlinkClick r:id="rId3"/>
              </a:rPr>
              <a:t>http://www.spektrum.de/sixcms/media.php/976/reklim.PDF</a:t>
            </a:r>
            <a:endParaRPr lang="en-US" dirty="0"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6C1D35-9728-4774-9552-6EFB51223ED8}"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google</a:t>
            </a:r>
          </a:p>
        </p:txBody>
      </p:sp>
      <p:sp>
        <p:nvSpPr>
          <p:cNvPr id="4" name="Slide Number Placeholder 3"/>
          <p:cNvSpPr>
            <a:spLocks noGrp="1"/>
          </p:cNvSpPr>
          <p:nvPr>
            <p:ph type="sldNum" sz="quarter" idx="5"/>
          </p:nvPr>
        </p:nvSpPr>
        <p:spPr/>
        <p:txBody>
          <a:bodyPr/>
          <a:lstStyle/>
          <a:p>
            <a:pPr>
              <a:defRPr/>
            </a:pPr>
            <a:fld id="{6AFB7486-D170-439C-ACB5-7EAC1ACA4752}"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B8BAFD-A7B2-4D27-BBE9-385ECD7DE763}"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F79DC-8AF9-46D0-B157-BF890B244FA6}" type="slidenum">
              <a:rPr lang="en-US" smtClean="0"/>
              <a:t>‹#›</a:t>
            </a:fld>
            <a:endParaRPr lang="en-US"/>
          </a:p>
        </p:txBody>
      </p:sp>
    </p:spTree>
    <p:extLst>
      <p:ext uri="{BB962C8B-B14F-4D97-AF65-F5344CB8AC3E}">
        <p14:creationId xmlns:p14="http://schemas.microsoft.com/office/powerpoint/2010/main" val="186877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8BAFD-A7B2-4D27-BBE9-385ECD7DE763}"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F79DC-8AF9-46D0-B157-BF890B244FA6}" type="slidenum">
              <a:rPr lang="en-US" smtClean="0"/>
              <a:t>‹#›</a:t>
            </a:fld>
            <a:endParaRPr lang="en-US"/>
          </a:p>
        </p:txBody>
      </p:sp>
    </p:spTree>
    <p:extLst>
      <p:ext uri="{BB962C8B-B14F-4D97-AF65-F5344CB8AC3E}">
        <p14:creationId xmlns:p14="http://schemas.microsoft.com/office/powerpoint/2010/main" val="54756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8BAFD-A7B2-4D27-BBE9-385ECD7DE763}"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F79DC-8AF9-46D0-B157-BF890B244FA6}" type="slidenum">
              <a:rPr lang="en-US" smtClean="0"/>
              <a:t>‹#›</a:t>
            </a:fld>
            <a:endParaRPr lang="en-US"/>
          </a:p>
        </p:txBody>
      </p:sp>
    </p:spTree>
    <p:extLst>
      <p:ext uri="{BB962C8B-B14F-4D97-AF65-F5344CB8AC3E}">
        <p14:creationId xmlns:p14="http://schemas.microsoft.com/office/powerpoint/2010/main" val="125405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8BAFD-A7B2-4D27-BBE9-385ECD7DE763}"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F79DC-8AF9-46D0-B157-BF890B244FA6}" type="slidenum">
              <a:rPr lang="en-US" smtClean="0"/>
              <a:t>‹#›</a:t>
            </a:fld>
            <a:endParaRPr lang="en-US"/>
          </a:p>
        </p:txBody>
      </p:sp>
    </p:spTree>
    <p:extLst>
      <p:ext uri="{BB962C8B-B14F-4D97-AF65-F5344CB8AC3E}">
        <p14:creationId xmlns:p14="http://schemas.microsoft.com/office/powerpoint/2010/main" val="14931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B8BAFD-A7B2-4D27-BBE9-385ECD7DE763}"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F79DC-8AF9-46D0-B157-BF890B244FA6}" type="slidenum">
              <a:rPr lang="en-US" smtClean="0"/>
              <a:t>‹#›</a:t>
            </a:fld>
            <a:endParaRPr lang="en-US"/>
          </a:p>
        </p:txBody>
      </p:sp>
    </p:spTree>
    <p:extLst>
      <p:ext uri="{BB962C8B-B14F-4D97-AF65-F5344CB8AC3E}">
        <p14:creationId xmlns:p14="http://schemas.microsoft.com/office/powerpoint/2010/main" val="107406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B8BAFD-A7B2-4D27-BBE9-385ECD7DE763}" type="datetimeFigureOut">
              <a:rPr lang="en-US" smtClean="0"/>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F79DC-8AF9-46D0-B157-BF890B244FA6}" type="slidenum">
              <a:rPr lang="en-US" smtClean="0"/>
              <a:t>‹#›</a:t>
            </a:fld>
            <a:endParaRPr lang="en-US"/>
          </a:p>
        </p:txBody>
      </p:sp>
    </p:spTree>
    <p:extLst>
      <p:ext uri="{BB962C8B-B14F-4D97-AF65-F5344CB8AC3E}">
        <p14:creationId xmlns:p14="http://schemas.microsoft.com/office/powerpoint/2010/main" val="40027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B8BAFD-A7B2-4D27-BBE9-385ECD7DE763}" type="datetimeFigureOut">
              <a:rPr lang="en-US" smtClean="0"/>
              <a:t>7/8/2014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EF79DC-8AF9-46D0-B157-BF890B244FA6}" type="slidenum">
              <a:rPr lang="en-US" smtClean="0"/>
              <a:t>‹#›</a:t>
            </a:fld>
            <a:endParaRPr lang="en-US"/>
          </a:p>
        </p:txBody>
      </p:sp>
    </p:spTree>
    <p:extLst>
      <p:ext uri="{BB962C8B-B14F-4D97-AF65-F5344CB8AC3E}">
        <p14:creationId xmlns:p14="http://schemas.microsoft.com/office/powerpoint/2010/main" val="351493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B8BAFD-A7B2-4D27-BBE9-385ECD7DE763}" type="datetimeFigureOut">
              <a:rPr lang="en-US" smtClean="0"/>
              <a:t>7/8/2014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EF79DC-8AF9-46D0-B157-BF890B244FA6}" type="slidenum">
              <a:rPr lang="en-US" smtClean="0"/>
              <a:t>‹#›</a:t>
            </a:fld>
            <a:endParaRPr lang="en-US"/>
          </a:p>
        </p:txBody>
      </p:sp>
    </p:spTree>
    <p:extLst>
      <p:ext uri="{BB962C8B-B14F-4D97-AF65-F5344CB8AC3E}">
        <p14:creationId xmlns:p14="http://schemas.microsoft.com/office/powerpoint/2010/main" val="167115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8BAFD-A7B2-4D27-BBE9-385ECD7DE763}" type="datetimeFigureOut">
              <a:rPr lang="en-US" smtClean="0"/>
              <a:t>7/8/2014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EF79DC-8AF9-46D0-B157-BF890B244FA6}" type="slidenum">
              <a:rPr lang="en-US" smtClean="0"/>
              <a:t>‹#›</a:t>
            </a:fld>
            <a:endParaRPr lang="en-US"/>
          </a:p>
        </p:txBody>
      </p:sp>
    </p:spTree>
    <p:extLst>
      <p:ext uri="{BB962C8B-B14F-4D97-AF65-F5344CB8AC3E}">
        <p14:creationId xmlns:p14="http://schemas.microsoft.com/office/powerpoint/2010/main" val="255340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B8BAFD-A7B2-4D27-BBE9-385ECD7DE763}" type="datetimeFigureOut">
              <a:rPr lang="en-US" smtClean="0"/>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F79DC-8AF9-46D0-B157-BF890B244FA6}" type="slidenum">
              <a:rPr lang="en-US" smtClean="0"/>
              <a:t>‹#›</a:t>
            </a:fld>
            <a:endParaRPr lang="en-US"/>
          </a:p>
        </p:txBody>
      </p:sp>
    </p:spTree>
    <p:extLst>
      <p:ext uri="{BB962C8B-B14F-4D97-AF65-F5344CB8AC3E}">
        <p14:creationId xmlns:p14="http://schemas.microsoft.com/office/powerpoint/2010/main" val="4879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B8BAFD-A7B2-4D27-BBE9-385ECD7DE763}" type="datetimeFigureOut">
              <a:rPr lang="en-US" smtClean="0"/>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F79DC-8AF9-46D0-B157-BF890B244FA6}" type="slidenum">
              <a:rPr lang="en-US" smtClean="0"/>
              <a:t>‹#›</a:t>
            </a:fld>
            <a:endParaRPr lang="en-US"/>
          </a:p>
        </p:txBody>
      </p:sp>
    </p:spTree>
    <p:extLst>
      <p:ext uri="{BB962C8B-B14F-4D97-AF65-F5344CB8AC3E}">
        <p14:creationId xmlns:p14="http://schemas.microsoft.com/office/powerpoint/2010/main" val="198357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8BAFD-A7B2-4D27-BBE9-385ECD7DE763}" type="datetimeFigureOut">
              <a:rPr lang="en-US" smtClean="0"/>
              <a:t>7/8/2014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F79DC-8AF9-46D0-B157-BF890B244FA6}" type="slidenum">
              <a:rPr lang="en-US" smtClean="0"/>
              <a:t>‹#›</a:t>
            </a:fld>
            <a:endParaRPr lang="en-US"/>
          </a:p>
        </p:txBody>
      </p:sp>
    </p:spTree>
    <p:extLst>
      <p:ext uri="{BB962C8B-B14F-4D97-AF65-F5344CB8AC3E}">
        <p14:creationId xmlns:p14="http://schemas.microsoft.com/office/powerpoint/2010/main" val="4238640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10" Type="http://schemas.openxmlformats.org/officeDocument/2006/relationships/image" Target="../media/image6.png"/><Relationship Id="rId4" Type="http://schemas.openxmlformats.org/officeDocument/2006/relationships/image" Target="../media/image2.wmf"/><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PowerPoint_Slide1.sldx"/></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5/5e/Trends_in_global_average_absolute_sea_level,_1870-2008_(US_EPA).pn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Microsoft_PowerPoint_Slide2.sl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SLR:  IPCC-AR5 vs NIPCC </a:t>
            </a:r>
            <a:br>
              <a:rPr lang="en-US" dirty="0" smtClean="0"/>
            </a:br>
            <a:r>
              <a:rPr lang="en-US" dirty="0" smtClean="0"/>
              <a:t>No evidence for acceleration</a:t>
            </a:r>
            <a:endParaRPr lang="en-US" dirty="0"/>
          </a:p>
        </p:txBody>
      </p:sp>
      <p:sp>
        <p:nvSpPr>
          <p:cNvPr id="3" name="Subtitle 2"/>
          <p:cNvSpPr>
            <a:spLocks noGrp="1"/>
          </p:cNvSpPr>
          <p:nvPr>
            <p:ph type="subTitle" idx="1"/>
          </p:nvPr>
        </p:nvSpPr>
        <p:spPr>
          <a:xfrm>
            <a:off x="1371600" y="3886200"/>
            <a:ext cx="6400800" cy="2438400"/>
          </a:xfrm>
        </p:spPr>
        <p:txBody>
          <a:bodyPr/>
          <a:lstStyle/>
          <a:p>
            <a:r>
              <a:rPr lang="en-US" b="1" dirty="0" smtClean="0"/>
              <a:t>S. Fred Singer, SEPP</a:t>
            </a:r>
          </a:p>
          <a:p>
            <a:r>
              <a:rPr lang="en-US" b="1" dirty="0" smtClean="0"/>
              <a:t>ICCC-9. Las Vegas, NV</a:t>
            </a:r>
          </a:p>
          <a:p>
            <a:r>
              <a:rPr lang="en-US" b="1" dirty="0" smtClean="0"/>
              <a:t>July 9, 2014</a:t>
            </a:r>
          </a:p>
          <a:p>
            <a:r>
              <a:rPr lang="en-US" b="1" dirty="0" smtClean="0"/>
              <a:t>&lt;singer@SEPP.org&gt;</a:t>
            </a:r>
            <a:endParaRPr lang="en-US" b="1" dirty="0"/>
          </a:p>
        </p:txBody>
      </p:sp>
    </p:spTree>
    <p:extLst>
      <p:ext uri="{BB962C8B-B14F-4D97-AF65-F5344CB8AC3E}">
        <p14:creationId xmlns:p14="http://schemas.microsoft.com/office/powerpoint/2010/main" val="102538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4" cstate="print"/>
          <a:srcRect l="33234" b="5000"/>
          <a:stretch>
            <a:fillRect/>
          </a:stretch>
        </p:blipFill>
        <p:spPr bwMode="auto">
          <a:xfrm>
            <a:off x="3297238" y="1219200"/>
            <a:ext cx="5303837" cy="4343400"/>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762000" y="990600"/>
          <a:ext cx="2517775" cy="4724400"/>
        </p:xfrm>
        <a:graphic>
          <a:graphicData uri="http://schemas.openxmlformats.org/presentationml/2006/ole">
            <mc:AlternateContent xmlns:mc="http://schemas.openxmlformats.org/markup-compatibility/2006">
              <mc:Choice xmlns:v="urn:schemas-microsoft-com:vml" Requires="v">
                <p:oleObj spid="_x0000_s1026" name="Bitmap Image" r:id="rId5" imgW="1924319" imgH="3610479" progId="PBrush">
                  <p:embed/>
                </p:oleObj>
              </mc:Choice>
              <mc:Fallback>
                <p:oleObj name="Bitmap Image" r:id="rId5" imgW="1924319" imgH="3610479"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990600"/>
                        <a:ext cx="25177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4"/>
          <p:cNvPicPr>
            <a:picLocks noChangeAspect="1" noChangeArrowheads="1"/>
          </p:cNvPicPr>
          <p:nvPr/>
        </p:nvPicPr>
        <p:blipFill>
          <a:blip r:embed="rId7" cstate="print"/>
          <a:srcRect/>
          <a:stretch>
            <a:fillRect/>
          </a:stretch>
        </p:blipFill>
        <p:spPr bwMode="auto">
          <a:xfrm>
            <a:off x="3276600" y="2057400"/>
            <a:ext cx="609600" cy="2678113"/>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4572000" y="5638800"/>
            <a:ext cx="3505200" cy="412750"/>
          </a:xfrm>
          <a:prstGeom prst="rect">
            <a:avLst/>
          </a:prstGeom>
          <a:noFill/>
          <a:ln w="9525">
            <a:noFill/>
            <a:miter lim="800000"/>
            <a:headEnd/>
            <a:tailEnd/>
          </a:ln>
        </p:spPr>
      </p:pic>
      <p:pic>
        <p:nvPicPr>
          <p:cNvPr id="1030" name="Picture 7"/>
          <p:cNvPicPr>
            <a:picLocks noChangeAspect="1" noChangeArrowheads="1"/>
          </p:cNvPicPr>
          <p:nvPr/>
        </p:nvPicPr>
        <p:blipFill>
          <a:blip r:embed="rId9" cstate="print"/>
          <a:srcRect/>
          <a:stretch>
            <a:fillRect/>
          </a:stretch>
        </p:blipFill>
        <p:spPr bwMode="auto">
          <a:xfrm>
            <a:off x="4572000" y="3657600"/>
            <a:ext cx="2332038" cy="1295400"/>
          </a:xfrm>
          <a:prstGeom prst="rect">
            <a:avLst/>
          </a:prstGeom>
          <a:noFill/>
          <a:ln w="9525">
            <a:noFill/>
            <a:miter lim="800000"/>
            <a:headEnd/>
            <a:tailEnd/>
          </a:ln>
        </p:spPr>
      </p:pic>
      <p:pic>
        <p:nvPicPr>
          <p:cNvPr id="1031" name="Picture 8"/>
          <p:cNvPicPr>
            <a:picLocks noChangeAspect="1" noChangeArrowheads="1"/>
          </p:cNvPicPr>
          <p:nvPr/>
        </p:nvPicPr>
        <p:blipFill>
          <a:blip r:embed="rId10" cstate="print"/>
          <a:srcRect/>
          <a:stretch>
            <a:fillRect/>
          </a:stretch>
        </p:blipFill>
        <p:spPr bwMode="auto">
          <a:xfrm>
            <a:off x="4343400" y="4953000"/>
            <a:ext cx="3276600" cy="228600"/>
          </a:xfrm>
          <a:prstGeom prst="rect">
            <a:avLst/>
          </a:prstGeom>
          <a:noFill/>
          <a:ln w="9525">
            <a:noFill/>
            <a:miter lim="800000"/>
            <a:headEnd/>
            <a:tailEnd/>
          </a:ln>
        </p:spPr>
      </p:pic>
    </p:spTree>
    <p:extLst>
      <p:ext uri="{BB962C8B-B14F-4D97-AF65-F5344CB8AC3E}">
        <p14:creationId xmlns:p14="http://schemas.microsoft.com/office/powerpoint/2010/main" val="31196402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4876800"/>
          <a:ext cx="7467599" cy="1676400"/>
        </p:xfrm>
        <a:graphic>
          <a:graphicData uri="http://schemas.openxmlformats.org/drawingml/2006/table">
            <a:tbl>
              <a:tblPr/>
              <a:tblGrid>
                <a:gridCol w="906099"/>
                <a:gridCol w="724756"/>
                <a:gridCol w="600841"/>
                <a:gridCol w="686676"/>
                <a:gridCol w="772510"/>
                <a:gridCol w="858345"/>
                <a:gridCol w="1030014"/>
                <a:gridCol w="1115848"/>
                <a:gridCol w="772510"/>
              </a:tblGrid>
              <a:tr h="558800">
                <a:tc>
                  <a:txBody>
                    <a:bodyPr/>
                    <a:lstStyle/>
                    <a:p>
                      <a:pPr algn="ctr" fontAlgn="b"/>
                      <a:r>
                        <a:rPr lang="en-US" sz="150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chemeClr val="tx2">
                              <a:lumMod val="60000"/>
                              <a:lumOff val="40000"/>
                            </a:schemeClr>
                          </a:solidFill>
                          <a:latin typeface="Arial"/>
                        </a:rPr>
                        <a:t>IPCC 1990</a:t>
                      </a:r>
                      <a:endParaRPr lang="en-US" sz="1800" b="1" i="0" u="none" strike="noStrike" dirty="0">
                        <a:solidFill>
                          <a:schemeClr val="tx2">
                            <a:lumMod val="60000"/>
                            <a:lumOff val="40000"/>
                          </a:schemeClr>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chemeClr val="tx2">
                              <a:lumMod val="60000"/>
                              <a:lumOff val="40000"/>
                            </a:schemeClr>
                          </a:solidFill>
                          <a:latin typeface="Arial"/>
                        </a:rPr>
                        <a:t>IPCC 1995</a:t>
                      </a:r>
                      <a:endParaRPr lang="en-US" sz="1800" b="1" i="0" u="none" strike="noStrike" dirty="0">
                        <a:solidFill>
                          <a:schemeClr val="tx2">
                            <a:lumMod val="60000"/>
                            <a:lumOff val="40000"/>
                          </a:schemeClr>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chemeClr val="tx2">
                              <a:lumMod val="60000"/>
                              <a:lumOff val="40000"/>
                            </a:schemeClr>
                          </a:solidFill>
                          <a:latin typeface="Arial"/>
                        </a:rPr>
                        <a:t>IPCC 2001</a:t>
                      </a:r>
                      <a:endParaRPr lang="en-US" sz="1800" b="1" i="0" u="none" strike="noStrike" dirty="0">
                        <a:solidFill>
                          <a:schemeClr val="tx2">
                            <a:lumMod val="60000"/>
                            <a:lumOff val="40000"/>
                          </a:schemeClr>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2">
                              <a:lumMod val="60000"/>
                              <a:lumOff val="40000"/>
                            </a:schemeClr>
                          </a:solidFill>
                          <a:latin typeface="Arial"/>
                        </a:rPr>
                        <a:t>2007 Draft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chemeClr val="tx2">
                              <a:lumMod val="60000"/>
                              <a:lumOff val="40000"/>
                            </a:schemeClr>
                          </a:solidFill>
                          <a:latin typeface="Arial"/>
                        </a:rPr>
                        <a:t>IPCC 2007</a:t>
                      </a:r>
                      <a:endParaRPr lang="en-US" sz="1800" b="1" i="0" u="none" strike="noStrike" dirty="0">
                        <a:solidFill>
                          <a:schemeClr val="tx2">
                            <a:lumMod val="60000"/>
                            <a:lumOff val="40000"/>
                          </a:schemeClr>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B050"/>
                          </a:solidFill>
                          <a:latin typeface="Arial"/>
                        </a:rPr>
                        <a:t>Hansen (H)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err="1" smtClean="0">
                          <a:latin typeface="Arial"/>
                        </a:rPr>
                        <a:t>Rahmst</a:t>
                      </a:r>
                      <a:r>
                        <a:rPr lang="en-US" sz="1800" b="1" i="0" u="none" strike="noStrike" dirty="0" smtClean="0">
                          <a:latin typeface="Arial"/>
                        </a:rPr>
                        <a:t>. </a:t>
                      </a:r>
                      <a:r>
                        <a:rPr lang="en-US" sz="1800" b="1" i="0" u="none" strike="noStrike" dirty="0">
                          <a:latin typeface="Arial"/>
                        </a:rPr>
                        <a:t>(R)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latin typeface="Arial"/>
                        </a:rPr>
                        <a:t>Singer </a:t>
                      </a:r>
                      <a:r>
                        <a:rPr lang="en-US" sz="1800" b="1" i="0" u="none" strike="noStrike" dirty="0" smtClean="0">
                          <a:solidFill>
                            <a:srgbClr val="FF0000"/>
                          </a:solidFill>
                          <a:latin typeface="Arial"/>
                        </a:rPr>
                        <a:t>(S)</a:t>
                      </a:r>
                      <a:endParaRPr lang="en-US" sz="1800" b="1" i="0" u="none" strike="noStrike" dirty="0">
                        <a:solidFill>
                          <a:srgbClr val="FF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8800">
                <a:tc>
                  <a:txBody>
                    <a:bodyPr/>
                    <a:lstStyle/>
                    <a:p>
                      <a:pPr algn="ctr" fontAlgn="b"/>
                      <a:r>
                        <a:rPr lang="en-US" sz="2500" b="1" i="0" u="none" strike="noStrike" dirty="0">
                          <a:latin typeface="Arial"/>
                        </a:rPr>
                        <a:t>Max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chemeClr val="tx2">
                              <a:lumMod val="60000"/>
                              <a:lumOff val="40000"/>
                            </a:schemeClr>
                          </a:solidFill>
                          <a:latin typeface="Arial"/>
                        </a:rPr>
                        <a:t>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chemeClr val="tx2">
                              <a:lumMod val="60000"/>
                              <a:lumOff val="40000"/>
                            </a:schemeClr>
                          </a:solidFill>
                          <a:latin typeface="Arial"/>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chemeClr val="tx2">
                              <a:lumMod val="60000"/>
                              <a:lumOff val="40000"/>
                            </a:schemeClr>
                          </a:solidFill>
                          <a:latin typeface="Arial"/>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chemeClr val="tx2">
                              <a:lumMod val="60000"/>
                              <a:lumOff val="40000"/>
                            </a:schemeClr>
                          </a:solidFill>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chemeClr val="tx2">
                              <a:lumMod val="60000"/>
                              <a:lumOff val="40000"/>
                            </a:schemeClr>
                          </a:solidFill>
                          <a:latin typeface="Arial"/>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rgbClr val="00B050"/>
                          </a:solidFill>
                          <a:latin typeface="Arial"/>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latin typeface="Arial"/>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rgbClr val="FF0000"/>
                          </a:solidFill>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8800">
                <a:tc>
                  <a:txBody>
                    <a:bodyPr/>
                    <a:lstStyle/>
                    <a:p>
                      <a:pPr algn="ctr" fontAlgn="b"/>
                      <a:r>
                        <a:rPr lang="en-US" sz="2500" b="1" i="0" u="none" strike="noStrike" dirty="0">
                          <a:latin typeface="Arial"/>
                        </a:rPr>
                        <a:t>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a:solidFill>
                            <a:schemeClr val="tx2">
                              <a:lumMod val="60000"/>
                              <a:lumOff val="40000"/>
                            </a:schemeClr>
                          </a:solidFill>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chemeClr val="tx2">
                              <a:lumMod val="60000"/>
                              <a:lumOff val="40000"/>
                            </a:schemeClr>
                          </a:solidFill>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chemeClr val="tx2">
                              <a:lumMod val="60000"/>
                              <a:lumOff val="40000"/>
                            </a:schemeClr>
                          </a:solidFill>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chemeClr val="tx2">
                              <a:lumMod val="60000"/>
                              <a:lumOff val="40000"/>
                            </a:schemeClr>
                          </a:solidFill>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chemeClr val="tx2">
                              <a:lumMod val="60000"/>
                              <a:lumOff val="40000"/>
                            </a:schemeClr>
                          </a:solidFill>
                          <a:latin typeface="Arial"/>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rgbClr val="00B050"/>
                          </a:solidFill>
                          <a:latin typeface="Arial"/>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latin typeface="Arial"/>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dirty="0">
                          <a:solidFill>
                            <a:srgbClr val="FF0000"/>
                          </a:solidFill>
                          <a:latin typeface="Arial"/>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236" name="TextBox 8"/>
          <p:cNvSpPr txBox="1">
            <a:spLocks noChangeArrowheads="1"/>
          </p:cNvSpPr>
          <p:nvPr/>
        </p:nvSpPr>
        <p:spPr bwMode="auto">
          <a:xfrm>
            <a:off x="1905000" y="0"/>
            <a:ext cx="4395788" cy="646113"/>
          </a:xfrm>
          <a:prstGeom prst="rect">
            <a:avLst/>
          </a:prstGeom>
          <a:noFill/>
          <a:ln w="9525">
            <a:noFill/>
            <a:miter lim="800000"/>
            <a:headEnd/>
            <a:tailEnd/>
          </a:ln>
        </p:spPr>
        <p:txBody>
          <a:bodyPr wrap="none">
            <a:spAutoFit/>
          </a:bodyPr>
          <a:lstStyle/>
          <a:p>
            <a:r>
              <a:rPr lang="en-US" sz="3600">
                <a:latin typeface="Calibri" pitchFamily="34" charset="0"/>
              </a:rPr>
              <a:t>Sea Level Rise to 2100</a:t>
            </a:r>
          </a:p>
        </p:txBody>
      </p:sp>
      <p:grpSp>
        <p:nvGrpSpPr>
          <p:cNvPr id="2" name="Group 4"/>
          <p:cNvGrpSpPr>
            <a:grpSpLocks/>
          </p:cNvGrpSpPr>
          <p:nvPr/>
        </p:nvGrpSpPr>
        <p:grpSpPr bwMode="auto">
          <a:xfrm>
            <a:off x="457200" y="533400"/>
            <a:ext cx="7467600" cy="4183063"/>
            <a:chOff x="457200" y="533400"/>
            <a:chExt cx="7467600" cy="4183063"/>
          </a:xfrm>
        </p:grpSpPr>
        <p:pic>
          <p:nvPicPr>
            <p:cNvPr id="8238" name="Picture 52"/>
            <p:cNvPicPr>
              <a:picLocks noChangeAspect="1" noChangeArrowheads="1"/>
            </p:cNvPicPr>
            <p:nvPr/>
          </p:nvPicPr>
          <p:blipFill>
            <a:blip r:embed="rId3" cstate="print"/>
            <a:srcRect/>
            <a:stretch>
              <a:fillRect/>
            </a:stretch>
          </p:blipFill>
          <p:spPr bwMode="auto">
            <a:xfrm>
              <a:off x="457200" y="533400"/>
              <a:ext cx="7467600" cy="4183063"/>
            </a:xfrm>
            <a:prstGeom prst="rect">
              <a:avLst/>
            </a:prstGeom>
            <a:noFill/>
            <a:ln w="9525">
              <a:noFill/>
              <a:miter lim="800000"/>
              <a:headEnd/>
              <a:tailEnd/>
            </a:ln>
          </p:spPr>
        </p:pic>
        <p:sp>
          <p:nvSpPr>
            <p:cNvPr id="8239" name="Rectangle 11"/>
            <p:cNvSpPr>
              <a:spLocks noChangeArrowheads="1"/>
            </p:cNvSpPr>
            <p:nvPr/>
          </p:nvSpPr>
          <p:spPr bwMode="auto">
            <a:xfrm>
              <a:off x="7239000" y="3505200"/>
              <a:ext cx="372218" cy="430887"/>
            </a:xfrm>
            <a:prstGeom prst="rect">
              <a:avLst/>
            </a:prstGeom>
            <a:noFill/>
            <a:ln w="9525">
              <a:noFill/>
              <a:miter lim="800000"/>
              <a:headEnd/>
              <a:tailEnd/>
            </a:ln>
          </p:spPr>
          <p:txBody>
            <a:bodyPr wrap="none">
              <a:spAutoFit/>
            </a:bodyPr>
            <a:lstStyle/>
            <a:p>
              <a:r>
                <a:rPr lang="en-US" sz="2200">
                  <a:solidFill>
                    <a:srgbClr val="FF0000"/>
                  </a:solidFill>
                </a:rPr>
                <a:t>S</a:t>
              </a:r>
              <a:endParaRPr lang="en-US" sz="2200"/>
            </a:p>
          </p:txBody>
        </p:sp>
        <p:sp>
          <p:nvSpPr>
            <p:cNvPr id="8240" name="Rectangle 12"/>
            <p:cNvSpPr>
              <a:spLocks noChangeArrowheads="1"/>
            </p:cNvSpPr>
            <p:nvPr/>
          </p:nvSpPr>
          <p:spPr bwMode="auto">
            <a:xfrm>
              <a:off x="7239000" y="3048000"/>
              <a:ext cx="388248" cy="430887"/>
            </a:xfrm>
            <a:prstGeom prst="rect">
              <a:avLst/>
            </a:prstGeom>
            <a:noFill/>
            <a:ln w="9525">
              <a:noFill/>
              <a:miter lim="800000"/>
              <a:headEnd/>
              <a:tailEnd/>
            </a:ln>
          </p:spPr>
          <p:txBody>
            <a:bodyPr wrap="none">
              <a:spAutoFit/>
            </a:bodyPr>
            <a:lstStyle/>
            <a:p>
              <a:r>
                <a:rPr lang="en-US" sz="2200"/>
                <a:t>R</a:t>
              </a:r>
            </a:p>
          </p:txBody>
        </p:sp>
        <p:sp>
          <p:nvSpPr>
            <p:cNvPr id="8241" name="Rectangle 13"/>
            <p:cNvSpPr>
              <a:spLocks noChangeArrowheads="1"/>
            </p:cNvSpPr>
            <p:nvPr/>
          </p:nvSpPr>
          <p:spPr bwMode="auto">
            <a:xfrm>
              <a:off x="7239000" y="1066800"/>
              <a:ext cx="388248" cy="430887"/>
            </a:xfrm>
            <a:prstGeom prst="rect">
              <a:avLst/>
            </a:prstGeom>
            <a:noFill/>
            <a:ln w="9525">
              <a:noFill/>
              <a:miter lim="800000"/>
              <a:headEnd/>
              <a:tailEnd/>
            </a:ln>
          </p:spPr>
          <p:txBody>
            <a:bodyPr wrap="none">
              <a:spAutoFit/>
            </a:bodyPr>
            <a:lstStyle/>
            <a:p>
              <a:r>
                <a:rPr lang="en-US" sz="2200">
                  <a:solidFill>
                    <a:srgbClr val="00B050"/>
                  </a:solidFill>
                </a:rPr>
                <a:t>H</a:t>
              </a:r>
              <a:endParaRPr lang="en-US" sz="2200"/>
            </a:p>
          </p:txBody>
        </p:sp>
        <p:pic>
          <p:nvPicPr>
            <p:cNvPr id="8242" name="Picture 50"/>
            <p:cNvPicPr>
              <a:picLocks noChangeAspect="1" noChangeArrowheads="1"/>
            </p:cNvPicPr>
            <p:nvPr/>
          </p:nvPicPr>
          <p:blipFill>
            <a:blip r:embed="rId4" cstate="print"/>
            <a:srcRect/>
            <a:stretch>
              <a:fillRect/>
            </a:stretch>
          </p:blipFill>
          <p:spPr bwMode="auto">
            <a:xfrm>
              <a:off x="1524000" y="3886200"/>
              <a:ext cx="6038850" cy="638175"/>
            </a:xfrm>
            <a:prstGeom prst="rect">
              <a:avLst/>
            </a:prstGeom>
            <a:noFill/>
            <a:ln w="9525">
              <a:noFill/>
              <a:miter lim="800000"/>
              <a:headEnd/>
              <a:tailEnd/>
            </a:ln>
          </p:spPr>
        </p:pic>
        <p:pic>
          <p:nvPicPr>
            <p:cNvPr id="8243" name="Picture 54"/>
            <p:cNvPicPr>
              <a:picLocks noChangeAspect="1" noChangeArrowheads="1"/>
            </p:cNvPicPr>
            <p:nvPr/>
          </p:nvPicPr>
          <p:blipFill>
            <a:blip r:embed="rId5" cstate="print"/>
            <a:srcRect/>
            <a:stretch>
              <a:fillRect/>
            </a:stretch>
          </p:blipFill>
          <p:spPr bwMode="auto">
            <a:xfrm>
              <a:off x="533400" y="609600"/>
              <a:ext cx="838200" cy="3343275"/>
            </a:xfrm>
            <a:prstGeom prst="rect">
              <a:avLst/>
            </a:prstGeom>
            <a:noFill/>
            <a:ln w="9525">
              <a:noFill/>
              <a:miter lim="800000"/>
              <a:headEnd/>
              <a:tailEnd/>
            </a:ln>
          </p:spPr>
        </p:pic>
      </p:grpSp>
    </p:spTree>
    <p:extLst>
      <p:ext uri="{BB962C8B-B14F-4D97-AF65-F5344CB8AC3E}">
        <p14:creationId xmlns:p14="http://schemas.microsoft.com/office/powerpoint/2010/main" val="185646893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1"/>
          <p:cNvGraphicFramePr>
            <a:graphicFrameLocks noChangeAspect="1"/>
          </p:cNvGraphicFramePr>
          <p:nvPr/>
        </p:nvGraphicFramePr>
        <p:xfrm>
          <a:off x="447675" y="228600"/>
          <a:ext cx="8355013" cy="6248400"/>
        </p:xfrm>
        <a:graphic>
          <a:graphicData uri="http://schemas.openxmlformats.org/presentationml/2006/ole">
            <mc:AlternateContent xmlns:mc="http://schemas.openxmlformats.org/markup-compatibility/2006">
              <mc:Choice xmlns:v="urn:schemas-microsoft-com:vml" Requires="v">
                <p:oleObj spid="_x0000_s2050" name="Slide" r:id="rId4" imgW="4570603" imgH="3427427" progId="PowerPoint.Slide.12">
                  <p:embed/>
                </p:oleObj>
              </mc:Choice>
              <mc:Fallback>
                <p:oleObj name="Slide" r:id="rId4" imgW="4570603" imgH="3427427"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228600"/>
                        <a:ext cx="8355013" cy="624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40062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676400" y="-103188"/>
            <a:ext cx="5943600" cy="6970713"/>
          </a:xfrm>
          <a:prstGeom prst="rect">
            <a:avLst/>
          </a:prstGeom>
          <a:noFill/>
          <a:ln w="9525">
            <a:noFill/>
            <a:miter lim="800000"/>
            <a:headEnd/>
            <a:tailEnd/>
          </a:ln>
        </p:spPr>
      </p:pic>
    </p:spTree>
    <p:extLst>
      <p:ext uri="{BB962C8B-B14F-4D97-AF65-F5344CB8AC3E}">
        <p14:creationId xmlns:p14="http://schemas.microsoft.com/office/powerpoint/2010/main" val="411531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381000"/>
            <a:ext cx="9144000" cy="6257925"/>
          </a:xfrm>
          <a:prstGeom prst="rect">
            <a:avLst/>
          </a:prstGeom>
          <a:noFill/>
          <a:ln w="9525">
            <a:noFill/>
            <a:miter lim="800000"/>
            <a:headEnd/>
            <a:tailEnd/>
          </a:ln>
        </p:spPr>
      </p:pic>
    </p:spTree>
    <p:extLst>
      <p:ext uri="{BB962C8B-B14F-4D97-AF65-F5344CB8AC3E}">
        <p14:creationId xmlns:p14="http://schemas.microsoft.com/office/powerpoint/2010/main" val="1199145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File:Trends in global average absolute sea level, 1870-2008 (US EPA).png">
            <a:hlinkClick r:id="rId3"/>
          </p:cNvPr>
          <p:cNvPicPr>
            <a:picLocks noChangeAspect="1" noChangeArrowheads="1"/>
          </p:cNvPicPr>
          <p:nvPr/>
        </p:nvPicPr>
        <p:blipFill>
          <a:blip r:embed="rId4" cstate="print"/>
          <a:srcRect/>
          <a:stretch>
            <a:fillRect/>
          </a:stretch>
        </p:blipFill>
        <p:spPr bwMode="auto">
          <a:xfrm>
            <a:off x="0" y="-2852738"/>
            <a:ext cx="9144000" cy="9780588"/>
          </a:xfrm>
          <a:prstGeom prst="rect">
            <a:avLst/>
          </a:prstGeom>
          <a:noFill/>
          <a:ln w="9525">
            <a:noFill/>
            <a:miter lim="800000"/>
            <a:headEnd/>
            <a:tailEnd/>
          </a:ln>
        </p:spPr>
      </p:pic>
    </p:spTree>
    <p:extLst>
      <p:ext uri="{BB962C8B-B14F-4D97-AF65-F5344CB8AC3E}">
        <p14:creationId xmlns:p14="http://schemas.microsoft.com/office/powerpoint/2010/main" val="6701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1"/>
          <p:cNvGraphicFramePr>
            <a:graphicFrameLocks noChangeAspect="1"/>
          </p:cNvGraphicFramePr>
          <p:nvPr/>
        </p:nvGraphicFramePr>
        <p:xfrm>
          <a:off x="533400" y="533400"/>
          <a:ext cx="7696200" cy="5756275"/>
        </p:xfrm>
        <a:graphic>
          <a:graphicData uri="http://schemas.openxmlformats.org/presentationml/2006/ole">
            <mc:AlternateContent xmlns:mc="http://schemas.openxmlformats.org/markup-compatibility/2006">
              <mc:Choice xmlns:v="urn:schemas-microsoft-com:vml" Requires="v">
                <p:oleObj spid="_x0000_s3074" name="Slide" r:id="rId4" imgW="4570603" imgH="3427427" progId="PowerPoint.Slide.12">
                  <p:embed/>
                </p:oleObj>
              </mc:Choice>
              <mc:Fallback>
                <p:oleObj name="Slide" r:id="rId4" imgW="4570603" imgH="3427427"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33400"/>
                        <a:ext cx="7696200" cy="575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037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159</Words>
  <Application>Microsoft Office PowerPoint</Application>
  <PresentationFormat>On-screen Show (4:3)</PresentationFormat>
  <Paragraphs>45</Paragraphs>
  <Slides>8</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11" baseType="lpstr">
      <vt:lpstr>Office Theme</vt:lpstr>
      <vt:lpstr>Bitmap Image</vt:lpstr>
      <vt:lpstr>Slide</vt:lpstr>
      <vt:lpstr>SLR:  IPCC-AR5 vs NIPCC  No evidence for acceleration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CMI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SLR:  IPCC-AR5 vs NIPCC  No evidence for acceleration</dc:title>
  <dc:creator>CMI</dc:creator>
  <cp:lastModifiedBy>CMI</cp:lastModifiedBy>
  <cp:revision>1</cp:revision>
  <dcterms:created xsi:type="dcterms:W3CDTF">2014-07-08T13:32:21Z</dcterms:created>
  <dcterms:modified xsi:type="dcterms:W3CDTF">2014-07-08T13:34:07Z</dcterms:modified>
</cp:coreProperties>
</file>