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0" r:id="rId2"/>
    <p:sldMasterId id="2147484521" r:id="rId3"/>
    <p:sldMasterId id="2147484545" r:id="rId4"/>
    <p:sldMasterId id="2147484678" r:id="rId5"/>
  </p:sldMasterIdLst>
  <p:notesMasterIdLst>
    <p:notesMasterId r:id="rId35"/>
  </p:notesMasterIdLst>
  <p:sldIdLst>
    <p:sldId id="285" r:id="rId6"/>
    <p:sldId id="571" r:id="rId7"/>
    <p:sldId id="622" r:id="rId8"/>
    <p:sldId id="623" r:id="rId9"/>
    <p:sldId id="625" r:id="rId10"/>
    <p:sldId id="624" r:id="rId11"/>
    <p:sldId id="626" r:id="rId12"/>
    <p:sldId id="621" r:id="rId13"/>
    <p:sldId id="629" r:id="rId14"/>
    <p:sldId id="627" r:id="rId15"/>
    <p:sldId id="630" r:id="rId16"/>
    <p:sldId id="628" r:id="rId17"/>
    <p:sldId id="633" r:id="rId18"/>
    <p:sldId id="631" r:id="rId19"/>
    <p:sldId id="632" r:id="rId20"/>
    <p:sldId id="595" r:id="rId21"/>
    <p:sldId id="564" r:id="rId22"/>
    <p:sldId id="563" r:id="rId23"/>
    <p:sldId id="565" r:id="rId24"/>
    <p:sldId id="570" r:id="rId25"/>
    <p:sldId id="568" r:id="rId26"/>
    <p:sldId id="579" r:id="rId27"/>
    <p:sldId id="576" r:id="rId28"/>
    <p:sldId id="577" r:id="rId29"/>
    <p:sldId id="592" r:id="rId30"/>
    <p:sldId id="593" r:id="rId31"/>
    <p:sldId id="567" r:id="rId32"/>
    <p:sldId id="620" r:id="rId33"/>
    <p:sldId id="507" r:id="rId34"/>
  </p:sldIdLst>
  <p:sldSz cx="9144000" cy="6858000" type="screen4x3"/>
  <p:notesSz cx="7010400" cy="92360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  <a:srgbClr val="FF9900"/>
    <a:srgbClr val="FFCC99"/>
    <a:srgbClr val="FFFF00"/>
    <a:srgbClr val="003300"/>
    <a:srgbClr val="D81E05"/>
    <a:srgbClr val="006D7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89916" autoAdjust="0"/>
  </p:normalViewPr>
  <p:slideViewPr>
    <p:cSldViewPr snapToGrid="0">
      <p:cViewPr>
        <p:scale>
          <a:sx n="60" d="100"/>
          <a:sy n="60" d="100"/>
        </p:scale>
        <p:origin x="-182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buClr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700088" y="4387850"/>
            <a:ext cx="5610225" cy="4156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buClr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ABA702B7-56B2-4409-9FEE-4EBD34538D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72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66700" indent="-266700" algn="l" rtl="0" eaLnBrk="0" fontAlgn="base" hangingPunct="0">
      <a:lnSpc>
        <a:spcPct val="110000"/>
      </a:lnSpc>
      <a:spcBef>
        <a:spcPct val="0"/>
      </a:spcBef>
      <a:spcAft>
        <a:spcPct val="20000"/>
      </a:spcAft>
      <a:buClr>
        <a:schemeClr val="accent1"/>
      </a:buClr>
      <a:buFont typeface="Arial" charset="0"/>
      <a:buChar char="&gt;"/>
      <a:tabLst>
        <a:tab pos="266700" algn="l"/>
        <a:tab pos="534988" algn="l"/>
        <a:tab pos="542925" algn="l"/>
        <a:tab pos="809625" algn="l"/>
        <a:tab pos="1076325" algn="l"/>
        <a:tab pos="1343025" algn="l"/>
      </a:tabLs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30225" indent="-261938" algn="l" rtl="0" eaLnBrk="0" fontAlgn="base" hangingPunct="0">
      <a:lnSpc>
        <a:spcPct val="110000"/>
      </a:lnSpc>
      <a:spcBef>
        <a:spcPct val="0"/>
      </a:spcBef>
      <a:spcAft>
        <a:spcPct val="20000"/>
      </a:spcAft>
      <a:buClr>
        <a:schemeClr val="accent1"/>
      </a:buClr>
      <a:buFont typeface="Arial" charset="0"/>
      <a:buChar char="–"/>
      <a:tabLst>
        <a:tab pos="266700" algn="l"/>
        <a:tab pos="534988" algn="l"/>
        <a:tab pos="542925" algn="l"/>
        <a:tab pos="809625" algn="l"/>
        <a:tab pos="1076325" algn="l"/>
        <a:tab pos="1343025" algn="l"/>
      </a:tabLs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06450" indent="-274638" algn="l" rtl="0" eaLnBrk="0" fontAlgn="base" hangingPunct="0">
      <a:lnSpc>
        <a:spcPct val="110000"/>
      </a:lnSpc>
      <a:spcBef>
        <a:spcPct val="0"/>
      </a:spcBef>
      <a:spcAft>
        <a:spcPct val="20000"/>
      </a:spcAft>
      <a:buClr>
        <a:schemeClr val="accent1"/>
      </a:buClr>
      <a:buFont typeface="Arial" charset="0"/>
      <a:buChar char="•"/>
      <a:tabLst>
        <a:tab pos="266700" algn="l"/>
        <a:tab pos="534988" algn="l"/>
        <a:tab pos="542925" algn="l"/>
        <a:tab pos="809625" algn="l"/>
        <a:tab pos="1076325" algn="l"/>
        <a:tab pos="1343025" algn="l"/>
      </a:tabLs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73150" indent="-265113" algn="l" rtl="0" eaLnBrk="0" fontAlgn="base" hangingPunct="0">
      <a:lnSpc>
        <a:spcPct val="110000"/>
      </a:lnSpc>
      <a:spcBef>
        <a:spcPct val="0"/>
      </a:spcBef>
      <a:spcAft>
        <a:spcPct val="20000"/>
      </a:spcAft>
      <a:buClr>
        <a:schemeClr val="accent1"/>
      </a:buClr>
      <a:buFont typeface="Arial" charset="0"/>
      <a:buChar char="–"/>
      <a:tabLst>
        <a:tab pos="266700" algn="l"/>
        <a:tab pos="534988" algn="l"/>
        <a:tab pos="542925" algn="l"/>
        <a:tab pos="809625" algn="l"/>
        <a:tab pos="1076325" algn="l"/>
        <a:tab pos="1343025" algn="l"/>
      </a:tabLs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39850" indent="-265113" algn="l" rtl="0" eaLnBrk="0" fontAlgn="base" hangingPunct="0">
      <a:lnSpc>
        <a:spcPct val="110000"/>
      </a:lnSpc>
      <a:spcBef>
        <a:spcPct val="0"/>
      </a:spcBef>
      <a:spcAft>
        <a:spcPct val="20000"/>
      </a:spcAft>
      <a:buClr>
        <a:schemeClr val="accent1"/>
      </a:buClr>
      <a:buChar char="•"/>
      <a:tabLst>
        <a:tab pos="266700" algn="l"/>
        <a:tab pos="534988" algn="l"/>
        <a:tab pos="542925" algn="l"/>
        <a:tab pos="809625" algn="l"/>
        <a:tab pos="1076325" algn="l"/>
        <a:tab pos="1343025" algn="l"/>
      </a:tabLs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5D5921B-F97A-4A80-91AF-8EE01F98747B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67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6688" y="477838"/>
            <a:ext cx="1943100" cy="5614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477838"/>
            <a:ext cx="5680075" cy="5614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298613A-C2D4-44FB-8D6E-E9F7996A6631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61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54AAB0-EA28-49C7-8526-6CF6427A674B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7141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F35A9A67-4400-4DA9-97F1-C4231ACEC19C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4995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A1A2CD4-F8D1-43E8-8E98-81FA6D3F4427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9934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3" y="1700213"/>
            <a:ext cx="381158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8115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39E4B19-5F19-430E-993E-7A0DBADAF0DE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4643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21D5678-FD5B-4F5E-BA59-17974CB2A30E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3390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F0FC6A6-A735-4954-927D-A8FC33101D65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665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0869301-835D-42B5-9DCC-7FEA2045FA7B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3853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A1C4AC2-81BC-460E-A543-133D3AF1A6D0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821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373D8D54-ED9A-43AD-89F1-40D13900A6D3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63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8AF4EBD-AE3B-48B6-9556-77A08D5ACCF8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184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34940600-CBAC-41AA-BF05-0105F660F44E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550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6688" y="477838"/>
            <a:ext cx="1943100" cy="5614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477838"/>
            <a:ext cx="5680075" cy="5614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70D1CCD-CF2D-41A9-9A9F-5EA461A3FA19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9975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18F44AF-2396-4FF3-8479-2F8B450F2D6D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13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F0451A4-6706-4495-B61D-3FDD93CC4966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106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E0DF3B2-DA92-429F-BCB4-96F76B1AEFCD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5647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3" y="1700213"/>
            <a:ext cx="381158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8115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A1F843C-0279-4E9B-9683-96D55FF4FF22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806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FCEF3060-9EA5-44D0-B697-E8659831B9AB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2753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D119E99-DA02-43CE-A844-7E52E793B683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574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ADB07F7-5AA8-4524-BD27-36B7C5D56B1A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8767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F65A828-47CB-4F04-8304-76EB7E863D7F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243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3" y="1700213"/>
            <a:ext cx="381158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8115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59FA16F-FD2D-48F2-A550-FE1800614475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68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F76E6F54-AD2B-40D3-B553-90FAC2E55EA3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667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3A9641D1-1FB8-4544-A6EF-E7BAE70739C9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71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6688" y="477838"/>
            <a:ext cx="1943100" cy="5614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477838"/>
            <a:ext cx="5680075" cy="5614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3E7BA3E7-C562-48BA-8760-0DDE8B7E0C69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0833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DF1197B-F2AA-461B-9BB9-05DBC6F111F9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9775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46884E0-9FD5-4BB1-BE0B-9925C354552A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2451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F3B7216B-F14B-47A8-AB74-4000182CB6CB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396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3" y="1700213"/>
            <a:ext cx="381158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8115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345B4B5C-5518-4B03-91D6-B4E81A888E20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931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3B4DFFE7-9171-4A06-83D8-1A2BF1E726A3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0618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3779C8A-72DE-4406-BFC7-D6C7F129E690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427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F821C932-0E9A-4027-AA90-FF15631630B9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240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11A503A-1B45-486E-B960-2442D20E9826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4243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FDD4115-CCDE-4DD6-A1B6-6AE378F9E9C0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585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B131184-CEAB-4074-97CC-8B8B2F5DBE87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1014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E6EAC7F-8E59-4341-8397-3F7E490E1A30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82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6688" y="477838"/>
            <a:ext cx="1943100" cy="5614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477838"/>
            <a:ext cx="5680075" cy="5614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3E01E076-7CA6-4B03-9436-E0200CFD7E7B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6414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C7DACD67-7580-4475-BFAC-901A56766882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4590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Logos_PPT_hoch_2008-05-23_Titel_30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321175"/>
            <a:ext cx="48577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06463"/>
            <a:ext cx="7775575" cy="1946275"/>
          </a:xfrm>
        </p:spPr>
        <p:txBody>
          <a:bodyPr tIns="0"/>
          <a:lstStyle>
            <a:lvl1pPr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997200"/>
            <a:ext cx="7775575" cy="1223963"/>
          </a:xfrm>
        </p:spPr>
        <p:txBody>
          <a:bodyPr/>
          <a:lstStyle>
            <a:lvl1pPr marL="0" indent="0">
              <a:spcAft>
                <a:spcPct val="0"/>
              </a:spcAft>
              <a:buFont typeface="Arial" charset="0"/>
              <a:buNone/>
              <a:tabLst/>
              <a:defRPr sz="36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57612737-65E1-492C-AD1A-F87F87E3ACF9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95436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E0CE3B2A-107C-40CD-A57A-00148F0D5176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82440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BE8ABFD9-5DDF-4954-8FD1-68FA78BE3D67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390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3" y="1700213"/>
            <a:ext cx="381158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8115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8068D0B-0C94-4E17-912D-9864901E4A96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74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C74D41AE-EAF4-44AF-BAA6-C3EA3C377E2D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366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62449D-DBAC-4F31-B49A-E8EE2CC6CAF2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00179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2E01CE3-2A59-44F2-9209-C14A2647C02E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3437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8A86EE23-AF4A-4D35-8CC1-88345201A3C0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77262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76731A8C-3822-4AFA-9C24-AEE8F4EE6D68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1678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18D187F0-63BB-44D9-BB57-F27C90EC9EE4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87043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0234C0B4-38C8-4006-BBAF-5944A0FE5EAC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86574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6688" y="477838"/>
            <a:ext cx="1943100" cy="5614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477838"/>
            <a:ext cx="5680075" cy="5614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0AD1F36A-BF12-45F8-90ED-E386629C1227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863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F322895-3559-4B02-8435-531B29230464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12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CE073C86-6A7D-4FD4-960D-10ADFF46BC4D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528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E9E4E92-3C6C-4F81-A0BC-235F6FA838BA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6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69AA620-BEB2-4783-96C7-E4E703259A5D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064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Hintergrund_PPT_2008-05-23_Inhal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0788"/>
            <a:ext cx="25209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477838"/>
            <a:ext cx="7775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00213"/>
            <a:ext cx="77755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3" y="6453188"/>
            <a:ext cx="5402262" cy="36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800">
                <a:cs typeface="+mn-cs"/>
              </a:defRPr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0263" y="6450013"/>
            <a:ext cx="576262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buClrTx/>
              <a:buFontTx/>
              <a:buNone/>
              <a:defRPr sz="800">
                <a:cs typeface="+mn-cs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59DA847F-30D5-49C6-9D3A-9D4A3AE0DE9F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406400" y="6200775"/>
            <a:ext cx="215582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  <p:sldLayoutId id="2147484587" r:id="rId9"/>
    <p:sldLayoutId id="2147484588" r:id="rId10"/>
    <p:sldLayoutId id="214748458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&gt;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61938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–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2pPr>
      <a:lvl3pPr marL="806450" indent="-274638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3pPr>
      <a:lvl4pPr marL="1073150" indent="-265113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–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4pPr>
      <a:lvl5pPr marL="1339850" indent="-265113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5pPr>
      <a:lvl6pPr marL="17970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6pPr>
      <a:lvl7pPr marL="22542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7pPr>
      <a:lvl8pPr marL="27114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8pPr>
      <a:lvl9pPr marL="31686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Hintergrund_PPT_2008-05-23_Inhal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0788"/>
            <a:ext cx="25209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477838"/>
            <a:ext cx="7775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00213"/>
            <a:ext cx="77755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3" y="6453188"/>
            <a:ext cx="5402262" cy="36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0263" y="6450013"/>
            <a:ext cx="576262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buClrTx/>
              <a:buFontTx/>
              <a:buNone/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EE081318-9F00-4D14-BF9B-298B70C0940D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406400" y="6200775"/>
            <a:ext cx="215582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&gt;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61938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–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2pPr>
      <a:lvl3pPr marL="806450" indent="-274638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3pPr>
      <a:lvl4pPr marL="1073150" indent="-265113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–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4pPr>
      <a:lvl5pPr marL="1339850" indent="-265113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5pPr>
      <a:lvl6pPr marL="17970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6pPr>
      <a:lvl7pPr marL="22542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7pPr>
      <a:lvl8pPr marL="27114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8pPr>
      <a:lvl9pPr marL="31686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Hintergrund_PPT_2008-05-23_Inhal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0788"/>
            <a:ext cx="25209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477838"/>
            <a:ext cx="7775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00213"/>
            <a:ext cx="77755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3" y="6453188"/>
            <a:ext cx="5402262" cy="36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0263" y="6450013"/>
            <a:ext cx="576262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buClrTx/>
              <a:buFontTx/>
              <a:buNone/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C925A6A3-6847-462F-9AA0-5813A6650363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  <p:sp>
        <p:nvSpPr>
          <p:cNvPr id="8199" name="Rectangle 7"/>
          <p:cNvSpPr>
            <a:spLocks noChangeArrowheads="1"/>
          </p:cNvSpPr>
          <p:nvPr userDrawn="1"/>
        </p:nvSpPr>
        <p:spPr bwMode="auto">
          <a:xfrm>
            <a:off x="406400" y="6200775"/>
            <a:ext cx="215582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  <p:sldLayoutId id="214748464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&gt;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61938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–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2pPr>
      <a:lvl3pPr marL="806450" indent="-274638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3pPr>
      <a:lvl4pPr marL="1073150" indent="-265113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–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4pPr>
      <a:lvl5pPr marL="1339850" indent="-265113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5pPr>
      <a:lvl6pPr marL="17970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6pPr>
      <a:lvl7pPr marL="22542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7pPr>
      <a:lvl8pPr marL="27114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8pPr>
      <a:lvl9pPr marL="31686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Hintergrund_PPT_2008-05-23_Inhal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0788"/>
            <a:ext cx="25209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477838"/>
            <a:ext cx="7775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00213"/>
            <a:ext cx="77755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3" y="6453188"/>
            <a:ext cx="5402262" cy="36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0263" y="6450013"/>
            <a:ext cx="576262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buClrTx/>
              <a:buFontTx/>
              <a:buNone/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CEA6092E-CFB9-4ACA-B560-7D67A32683CD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  <p:sp>
        <p:nvSpPr>
          <p:cNvPr id="9223" name="Rectangle 7"/>
          <p:cNvSpPr>
            <a:spLocks noChangeArrowheads="1"/>
          </p:cNvSpPr>
          <p:nvPr userDrawn="1"/>
        </p:nvSpPr>
        <p:spPr bwMode="auto">
          <a:xfrm>
            <a:off x="406400" y="6200775"/>
            <a:ext cx="215582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&gt;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61938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–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2pPr>
      <a:lvl3pPr marL="806450" indent="-274638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3pPr>
      <a:lvl4pPr marL="1073150" indent="-265113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–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4pPr>
      <a:lvl5pPr marL="1339850" indent="-265113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5pPr>
      <a:lvl6pPr marL="17970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6pPr>
      <a:lvl7pPr marL="22542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7pPr>
      <a:lvl8pPr marL="27114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8pPr>
      <a:lvl9pPr marL="31686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 descr="Hintergrund_PPT_2008-05-23_Inhal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0788"/>
            <a:ext cx="25209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477838"/>
            <a:ext cx="77755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00213"/>
            <a:ext cx="7775575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3" y="6453188"/>
            <a:ext cx="54022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 RWE Dea AG &lt;Datum&gt; Ändern über Ansicht Kopf und Fusszeile...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0263" y="6450013"/>
            <a:ext cx="57626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buClrTx/>
              <a:buFontTx/>
              <a:buNone/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98547BEB-4D6E-41BE-A02F-8943A8658519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845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9" r:id="rId1"/>
    <p:sldLayoutId id="2147484680" r:id="rId2"/>
    <p:sldLayoutId id="2147484681" r:id="rId3"/>
    <p:sldLayoutId id="2147484682" r:id="rId4"/>
    <p:sldLayoutId id="2147484683" r:id="rId5"/>
    <p:sldLayoutId id="2147484684" r:id="rId6"/>
    <p:sldLayoutId id="2147484685" r:id="rId7"/>
    <p:sldLayoutId id="2147484686" r:id="rId8"/>
    <p:sldLayoutId id="2147484687" r:id="rId9"/>
    <p:sldLayoutId id="2147484688" r:id="rId10"/>
    <p:sldLayoutId id="214748468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&gt;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61938" algn="l" rtl="0" fontAlgn="base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–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2pPr>
      <a:lvl3pPr marL="806450" indent="-274638" algn="l" rtl="0" fontAlgn="base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3pPr>
      <a:lvl4pPr marL="1073150" indent="-265113" algn="l" rtl="0" fontAlgn="base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buChar char="–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4pPr>
      <a:lvl5pPr marL="1339850" indent="-265113" algn="l" rtl="0" fontAlgn="base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5pPr>
      <a:lvl6pPr marL="17970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6pPr>
      <a:lvl7pPr marL="22542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7pPr>
      <a:lvl8pPr marL="27114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8pPr>
      <a:lvl9pPr marL="31686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scilogs.de/wblogs/gallery/16/AR5_temp_projections.png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eorgeEPBox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r="153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029"/>
          <p:cNvSpPr>
            <a:spLocks noGrp="1" noChangeArrowheads="1"/>
          </p:cNvSpPr>
          <p:nvPr>
            <p:ph type="subTitle" idx="4294967295"/>
          </p:nvPr>
        </p:nvSpPr>
        <p:spPr>
          <a:xfrm>
            <a:off x="725159" y="2135237"/>
            <a:ext cx="7775575" cy="1223963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None/>
              <a:tabLst/>
            </a:pPr>
            <a:r>
              <a:rPr lang="en-US" sz="3600" dirty="0">
                <a:latin typeface="Cooper Black" panose="0208090404030B020404" pitchFamily="18" charset="0"/>
              </a:rPr>
              <a:t>The Neglected Sun</a:t>
            </a:r>
            <a:r>
              <a:rPr lang="en-US" sz="3600" dirty="0" smtClean="0">
                <a:latin typeface="Cooper Black" panose="0208090404030B020404" pitchFamily="18" charset="0"/>
              </a:rPr>
              <a:t>:</a:t>
            </a:r>
            <a:br>
              <a:rPr lang="en-US" sz="3600" dirty="0" smtClean="0">
                <a:latin typeface="Cooper Black" panose="0208090404030B020404" pitchFamily="18" charset="0"/>
              </a:rPr>
            </a:br>
            <a:r>
              <a:rPr lang="en-US" sz="3600" dirty="0" smtClean="0">
                <a:latin typeface="Cooper Black" panose="0208090404030B020404" pitchFamily="18" charset="0"/>
              </a:rPr>
              <a:t/>
            </a:r>
            <a:br>
              <a:rPr lang="en-US" sz="3600" dirty="0" smtClean="0">
                <a:latin typeface="Cooper Black" panose="0208090404030B020404" pitchFamily="18" charset="0"/>
              </a:rPr>
            </a:br>
            <a:r>
              <a:rPr lang="en-US" sz="2800" dirty="0" smtClean="0">
                <a:latin typeface="Cooper Black" panose="0208090404030B020404" pitchFamily="18" charset="0"/>
              </a:rPr>
              <a:t>How </a:t>
            </a:r>
            <a:r>
              <a:rPr lang="en-US" sz="2800" dirty="0">
                <a:latin typeface="Cooper Black" panose="0208090404030B020404" pitchFamily="18" charset="0"/>
              </a:rPr>
              <a:t>the IPCC managed to forget natural variability in their climate models</a:t>
            </a:r>
            <a:endParaRPr lang="de-DE" altLang="en-US" sz="2800" dirty="0" smtClean="0">
              <a:latin typeface="Cooper Black" panose="0208090404030B020404" pitchFamily="18" charset="0"/>
            </a:endParaRPr>
          </a:p>
        </p:txBody>
      </p:sp>
      <p:sp>
        <p:nvSpPr>
          <p:cNvPr id="32773" name="Textfeld 1"/>
          <p:cNvSpPr txBox="1">
            <a:spLocks noChangeArrowheads="1"/>
          </p:cNvSpPr>
          <p:nvPr/>
        </p:nvSpPr>
        <p:spPr bwMode="auto">
          <a:xfrm>
            <a:off x="699180" y="5568950"/>
            <a:ext cx="20409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en-US" sz="1600" dirty="0" err="1" smtClean="0"/>
              <a:t>Dr</a:t>
            </a:r>
            <a:r>
              <a:rPr lang="de-DE" altLang="en-US" sz="1600" dirty="0" smtClean="0"/>
              <a:t> Sebastian </a:t>
            </a:r>
            <a:r>
              <a:rPr lang="de-DE" altLang="en-US" sz="1600" dirty="0"/>
              <a:t>Lüning</a:t>
            </a:r>
          </a:p>
        </p:txBody>
      </p:sp>
      <p:pic>
        <p:nvPicPr>
          <p:cNvPr id="1026" name="Picture 2" descr="http://rubinoworld.files.wordpress.com/2014/06/clip_image002_thumb2.png?w=640&amp;h=1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22" y="163725"/>
            <a:ext cx="4244454" cy="12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el 1"/>
          <p:cNvSpPr>
            <a:spLocks noGrp="1"/>
          </p:cNvSpPr>
          <p:nvPr>
            <p:ph type="title" idx="4294967295"/>
          </p:nvPr>
        </p:nvSpPr>
        <p:spPr>
          <a:xfrm>
            <a:off x="246063" y="321601"/>
            <a:ext cx="8607425" cy="558800"/>
          </a:xfrm>
        </p:spPr>
        <p:txBody>
          <a:bodyPr/>
          <a:lstStyle/>
          <a:p>
            <a:r>
              <a:rPr lang="de-DE" altLang="en-US" sz="2500" dirty="0" err="1" smtClean="0"/>
              <a:t>ScienceDirect</a:t>
            </a:r>
            <a:r>
              <a:rPr lang="de-DE" altLang="en-US" sz="2500" dirty="0" smtClean="0"/>
              <a:t>: 22,683 </a:t>
            </a:r>
            <a:r>
              <a:rPr lang="de-DE" altLang="en-US" sz="2500" dirty="0" err="1" smtClean="0"/>
              <a:t>hits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when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searching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for</a:t>
            </a:r>
            <a:r>
              <a:rPr lang="de-DE" altLang="en-US" sz="2500" dirty="0" smtClean="0"/>
              <a:t> „solar </a:t>
            </a:r>
            <a:r>
              <a:rPr lang="de-DE" altLang="en-US" sz="2500" dirty="0" err="1" smtClean="0"/>
              <a:t>forcing</a:t>
            </a:r>
            <a:r>
              <a:rPr lang="de-DE" altLang="en-US" sz="2500" dirty="0" smtClean="0"/>
              <a:t>“</a:t>
            </a:r>
            <a:endParaRPr lang="de-DE" altLang="en-US" sz="2500" dirty="0" smtClean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786651" y="2238233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Blogs</a:t>
            </a:r>
            <a:endParaRPr lang="en-GB" sz="72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r="17239" b="16419"/>
          <a:stretch/>
        </p:blipFill>
        <p:spPr bwMode="auto">
          <a:xfrm>
            <a:off x="14707" y="1263982"/>
            <a:ext cx="9101997" cy="50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73457" y="805218"/>
            <a:ext cx="769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Papers </a:t>
            </a:r>
            <a:r>
              <a:rPr lang="de-DE" sz="1600" i="1" dirty="0" err="1" smtClean="0"/>
              <a:t>are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usually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reported</a:t>
            </a:r>
            <a:r>
              <a:rPr lang="de-DE" sz="1600" i="1" dirty="0" smtClean="0"/>
              <a:t> on </a:t>
            </a:r>
            <a:r>
              <a:rPr lang="de-DE" sz="1600" i="1" dirty="0" err="1" smtClean="0"/>
              <a:t>only</a:t>
            </a:r>
            <a:r>
              <a:rPr lang="de-DE" sz="1600" i="1" dirty="0" smtClean="0"/>
              <a:t> in </a:t>
            </a:r>
            <a:r>
              <a:rPr lang="de-DE" sz="1600" i="1" dirty="0" err="1" smtClean="0"/>
              <a:t>skeptics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blogs</a:t>
            </a:r>
            <a:r>
              <a:rPr lang="de-DE" sz="1600" i="1" dirty="0" smtClean="0"/>
              <a:t>, not </a:t>
            </a:r>
            <a:r>
              <a:rPr lang="de-DE" sz="1600" i="1" dirty="0" err="1" smtClean="0"/>
              <a:t>by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mainstream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media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8201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el 1"/>
          <p:cNvSpPr>
            <a:spLocks noGrp="1"/>
          </p:cNvSpPr>
          <p:nvPr>
            <p:ph type="title" idx="4294967295"/>
          </p:nvPr>
        </p:nvSpPr>
        <p:spPr>
          <a:xfrm>
            <a:off x="246063" y="239713"/>
            <a:ext cx="8607425" cy="558800"/>
          </a:xfrm>
        </p:spPr>
        <p:txBody>
          <a:bodyPr/>
          <a:lstStyle/>
          <a:p>
            <a:r>
              <a:rPr lang="de-DE" altLang="en-US" sz="2400" b="1" dirty="0" smtClean="0"/>
              <a:t>Club du </a:t>
            </a:r>
            <a:r>
              <a:rPr lang="de-DE" altLang="en-US" sz="2400" b="1" dirty="0" err="1" smtClean="0"/>
              <a:t>Soleil</a:t>
            </a:r>
            <a:r>
              <a:rPr lang="de-DE" altLang="en-US" sz="2400" b="1" dirty="0" smtClean="0"/>
              <a:t> </a:t>
            </a:r>
            <a:r>
              <a:rPr lang="de-DE" altLang="en-US" sz="2400" b="1" dirty="0" err="1" smtClean="0"/>
              <a:t>by</a:t>
            </a:r>
            <a:r>
              <a:rPr lang="de-DE" altLang="en-US" sz="2400" b="1" dirty="0" smtClean="0"/>
              <a:t> Maarten </a:t>
            </a:r>
            <a:r>
              <a:rPr lang="de-DE" altLang="en-US" sz="2400" b="1" dirty="0" err="1" smtClean="0"/>
              <a:t>Blaauw</a:t>
            </a:r>
            <a:r>
              <a:rPr lang="de-DE" altLang="en-US" sz="2400" b="1" dirty="0" smtClean="0"/>
              <a:t> (</a:t>
            </a:r>
            <a:r>
              <a:rPr lang="en-GB" sz="2400" b="1" dirty="0" smtClean="0"/>
              <a:t>Queen's Univ. Belfast)</a:t>
            </a:r>
            <a:r>
              <a:rPr lang="de-DE" altLang="en-US" sz="2400" b="1" dirty="0" smtClean="0"/>
              <a:t>: </a:t>
            </a:r>
            <a:br>
              <a:rPr lang="de-DE" altLang="en-US" sz="2400" b="1" dirty="0" smtClean="0"/>
            </a:br>
            <a:r>
              <a:rPr lang="de-DE" altLang="en-US" sz="2500" dirty="0" err="1" smtClean="0"/>
              <a:t>Overview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of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new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papers</a:t>
            </a:r>
            <a:r>
              <a:rPr lang="de-DE" altLang="en-US" sz="2500" dirty="0" smtClean="0"/>
              <a:t> on solar-</a:t>
            </a:r>
            <a:r>
              <a:rPr lang="de-DE" altLang="en-US" sz="2500" dirty="0" err="1" smtClean="0"/>
              <a:t>climate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interaction</a:t>
            </a:r>
            <a:endParaRPr lang="de-DE" altLang="en-US" sz="2500" dirty="0" smtClean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 r="1180" b="6123"/>
          <a:stretch/>
        </p:blipFill>
        <p:spPr bwMode="auto">
          <a:xfrm>
            <a:off x="81888" y="1297884"/>
            <a:ext cx="8952931" cy="463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23694" r="18532" b="47735"/>
          <a:stretch/>
        </p:blipFill>
        <p:spPr bwMode="auto">
          <a:xfrm>
            <a:off x="232011" y="1582428"/>
            <a:ext cx="5575030" cy="122901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hteck 29"/>
          <p:cNvSpPr/>
          <p:nvPr/>
        </p:nvSpPr>
        <p:spPr bwMode="auto">
          <a:xfrm>
            <a:off x="177421" y="1569494"/>
            <a:ext cx="5568287" cy="125559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5" name="Picture 7" descr="P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16" y="109368"/>
            <a:ext cx="4315202" cy="11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itel 1"/>
          <p:cNvSpPr>
            <a:spLocks noGrp="1"/>
          </p:cNvSpPr>
          <p:nvPr>
            <p:ph type="title" idx="4294967295"/>
          </p:nvPr>
        </p:nvSpPr>
        <p:spPr>
          <a:xfrm>
            <a:off x="246063" y="239713"/>
            <a:ext cx="8607425" cy="558800"/>
          </a:xfrm>
        </p:spPr>
        <p:txBody>
          <a:bodyPr/>
          <a:lstStyle/>
          <a:p>
            <a:r>
              <a:rPr lang="de-DE" altLang="en-US" sz="2500" dirty="0" smtClean="0"/>
              <a:t>“</a:t>
            </a:r>
            <a:r>
              <a:rPr lang="de-DE" altLang="en-US" sz="2500" dirty="0" err="1" smtClean="0"/>
              <a:t>Surprising</a:t>
            </a:r>
            <a:r>
              <a:rPr lang="de-DE" altLang="en-US" sz="2500" dirty="0" smtClean="0"/>
              <a:t>“ </a:t>
            </a:r>
            <a:r>
              <a:rPr lang="de-DE" altLang="en-US" sz="2500" dirty="0" err="1" smtClean="0"/>
              <a:t>Findings</a:t>
            </a:r>
            <a:r>
              <a:rPr lang="de-DE" altLang="en-US" sz="2500" dirty="0" smtClean="0"/>
              <a:t> in</a:t>
            </a:r>
            <a:br>
              <a:rPr lang="de-DE" altLang="en-US" sz="2500" dirty="0" smtClean="0"/>
            </a:br>
            <a:r>
              <a:rPr lang="de-DE" altLang="en-US" sz="2500" dirty="0" smtClean="0"/>
              <a:t>Steinhilber et al. 2012:</a:t>
            </a:r>
            <a:endParaRPr lang="de-DE" altLang="en-US" sz="2500" dirty="0" smtClean="0">
              <a:solidFill>
                <a:srgbClr val="FFFF00"/>
              </a:solidFill>
            </a:endParaRPr>
          </a:p>
        </p:txBody>
      </p:sp>
      <p:pic>
        <p:nvPicPr>
          <p:cNvPr id="2052" name="Picture 4" descr="http://kaltesonne.de/wp-content/uploads/2012/05/steinhilb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1" y="3831021"/>
            <a:ext cx="8720918" cy="290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395785" y="3138986"/>
            <a:ext cx="840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Comparison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solar </a:t>
            </a:r>
            <a:r>
              <a:rPr lang="de-DE" sz="1600" dirty="0" err="1" smtClean="0"/>
              <a:t>activity</a:t>
            </a:r>
            <a:r>
              <a:rPr lang="de-DE" sz="1600" dirty="0" smtClean="0"/>
              <a:t> (</a:t>
            </a:r>
            <a:r>
              <a:rPr lang="de-DE" sz="1600" dirty="0" err="1" smtClean="0"/>
              <a:t>blue</a:t>
            </a:r>
            <a:r>
              <a:rPr lang="de-DE" sz="1600" dirty="0" smtClean="0"/>
              <a:t> </a:t>
            </a:r>
            <a:r>
              <a:rPr lang="de-DE" sz="1600" dirty="0" err="1" smtClean="0"/>
              <a:t>curve</a:t>
            </a:r>
            <a:r>
              <a:rPr lang="de-DE" sz="1600" dirty="0"/>
              <a:t>) </a:t>
            </a:r>
            <a:r>
              <a:rPr lang="de-DE" sz="1600" dirty="0" err="1" smtClean="0"/>
              <a:t>and</a:t>
            </a:r>
            <a:r>
              <a:rPr lang="de-DE" sz="1600" dirty="0" smtClean="0"/>
              <a:t> Asian </a:t>
            </a:r>
            <a:r>
              <a:rPr lang="de-DE" sz="1600" dirty="0" err="1" smtClean="0"/>
              <a:t>climate</a:t>
            </a:r>
            <a:r>
              <a:rPr lang="de-DE" sz="1600" dirty="0" smtClean="0"/>
              <a:t> </a:t>
            </a:r>
            <a:r>
              <a:rPr lang="de-DE" sz="1600" dirty="0" err="1" smtClean="0"/>
              <a:t>records</a:t>
            </a:r>
            <a:r>
              <a:rPr lang="de-DE" sz="1600" dirty="0" smtClean="0"/>
              <a:t> (</a:t>
            </a:r>
            <a:r>
              <a:rPr lang="de-DE" sz="1600" dirty="0" err="1" smtClean="0"/>
              <a:t>green</a:t>
            </a:r>
            <a:r>
              <a:rPr lang="de-DE" sz="1600" dirty="0" smtClean="0"/>
              <a:t> </a:t>
            </a:r>
            <a:r>
              <a:rPr lang="de-DE" sz="1600" dirty="0" err="1" smtClean="0"/>
              <a:t>curve</a:t>
            </a:r>
            <a:r>
              <a:rPr lang="de-DE" sz="1600" dirty="0" smtClean="0"/>
              <a:t>, </a:t>
            </a:r>
            <a:r>
              <a:rPr lang="de-DE" sz="1600" dirty="0" err="1"/>
              <a:t>delta</a:t>
            </a:r>
            <a:r>
              <a:rPr lang="de-DE" sz="1600" dirty="0"/>
              <a:t> </a:t>
            </a:r>
            <a:r>
              <a:rPr lang="de-DE" sz="1600" baseline="30000" dirty="0"/>
              <a:t>18</a:t>
            </a:r>
            <a:r>
              <a:rPr lang="de-DE" sz="1600" dirty="0"/>
              <a:t>O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stalagmites</a:t>
            </a:r>
            <a:r>
              <a:rPr lang="de-DE" sz="1600" dirty="0" smtClean="0"/>
              <a:t> in Chinese cave) </a:t>
            </a:r>
            <a:r>
              <a:rPr lang="de-DE" sz="1600" dirty="0" err="1" smtClean="0"/>
              <a:t>reveals</a:t>
            </a:r>
            <a:r>
              <a:rPr lang="de-DE" sz="1600" dirty="0" smtClean="0"/>
              <a:t> </a:t>
            </a:r>
            <a:r>
              <a:rPr lang="de-DE" sz="1600" dirty="0" err="1" smtClean="0"/>
              <a:t>generally</a:t>
            </a:r>
            <a:r>
              <a:rPr lang="de-DE" sz="1600" dirty="0" smtClean="0"/>
              <a:t> </a:t>
            </a:r>
            <a:r>
              <a:rPr lang="de-DE" sz="1600" dirty="0" err="1" smtClean="0"/>
              <a:t>good</a:t>
            </a:r>
            <a:r>
              <a:rPr lang="de-DE" sz="1600" dirty="0" smtClean="0"/>
              <a:t> fit</a:t>
            </a:r>
            <a:endParaRPr lang="en-GB" sz="1600" dirty="0"/>
          </a:p>
        </p:txBody>
      </p:sp>
      <p:sp>
        <p:nvSpPr>
          <p:cNvPr id="28" name="Textfeld 27"/>
          <p:cNvSpPr txBox="1"/>
          <p:nvPr/>
        </p:nvSpPr>
        <p:spPr>
          <a:xfrm>
            <a:off x="6196083" y="1965277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Steinhilber et al.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7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el 1"/>
          <p:cNvSpPr>
            <a:spLocks noGrp="1"/>
          </p:cNvSpPr>
          <p:nvPr>
            <p:ph type="title" idx="4294967295"/>
          </p:nvPr>
        </p:nvSpPr>
        <p:spPr>
          <a:xfrm>
            <a:off x="341598" y="253361"/>
            <a:ext cx="4066630" cy="558800"/>
          </a:xfrm>
        </p:spPr>
        <p:txBody>
          <a:bodyPr/>
          <a:lstStyle/>
          <a:p>
            <a:r>
              <a:rPr lang="de-DE" altLang="en-US" sz="2500" dirty="0" err="1" smtClean="0"/>
              <a:t>Junginger</a:t>
            </a:r>
            <a:r>
              <a:rPr lang="de-DE" altLang="en-US" sz="2500" dirty="0" smtClean="0"/>
              <a:t> et al. 2014</a:t>
            </a:r>
            <a:endParaRPr lang="de-DE" altLang="en-US" sz="2500" dirty="0" smtClean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28171" r="28253" b="35634"/>
          <a:stretch/>
        </p:blipFill>
        <p:spPr bwMode="auto">
          <a:xfrm>
            <a:off x="300250" y="928047"/>
            <a:ext cx="8288482" cy="337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72956" y="4790364"/>
            <a:ext cx="83524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Rapidly decreasing water levels of up to 90 m over less than a hundred years are best explained by changes in solar irradiation </a:t>
            </a:r>
            <a:r>
              <a:rPr lang="en-GB" sz="1600" dirty="0"/>
              <a:t>either reducing the East African–Indian atmospheric pressure gradient and preventing the CAB from reaching the study area, or reducing the overall humidity in the atmosphere, or a combination of both these effects</a:t>
            </a:r>
            <a:r>
              <a:rPr lang="en-GB" sz="1600" dirty="0" smtClean="0"/>
              <a:t>. </a:t>
            </a:r>
            <a:r>
              <a:rPr lang="en-GB" sz="1600" dirty="0"/>
              <a:t>[…] the water-level record from the </a:t>
            </a:r>
            <a:r>
              <a:rPr lang="en-GB" sz="1600" dirty="0" err="1"/>
              <a:t>Suguta</a:t>
            </a:r>
            <a:r>
              <a:rPr lang="en-GB" sz="1600" dirty="0"/>
              <a:t> Valley demonstrates </a:t>
            </a:r>
            <a:r>
              <a:rPr lang="en-GB" sz="1600" dirty="0">
                <a:solidFill>
                  <a:srgbClr val="FF0000"/>
                </a:solidFill>
              </a:rPr>
              <a:t>the importance of both </a:t>
            </a:r>
            <a:r>
              <a:rPr lang="en-GB" sz="1600" dirty="0" err="1">
                <a:solidFill>
                  <a:srgbClr val="FF0000"/>
                </a:solidFill>
              </a:rPr>
              <a:t>orbitally</a:t>
            </a:r>
            <a:r>
              <a:rPr lang="en-GB" sz="1600" dirty="0">
                <a:solidFill>
                  <a:srgbClr val="FF0000"/>
                </a:solidFill>
              </a:rPr>
              <a:t>-controlled insolation variations and short-term changes in solar irradiation as factors affecting the significant water level variations in East African rift </a:t>
            </a:r>
            <a:r>
              <a:rPr lang="en-GB" sz="1600" dirty="0" smtClean="0">
                <a:solidFill>
                  <a:srgbClr val="FF0000"/>
                </a:solidFill>
              </a:rPr>
              <a:t>lakes.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72953" y="4449171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err="1" smtClean="0"/>
              <a:t>From</a:t>
            </a:r>
            <a:r>
              <a:rPr lang="de-DE" u="sng" dirty="0" smtClean="0"/>
              <a:t> </a:t>
            </a:r>
            <a:r>
              <a:rPr lang="de-DE" u="sng" dirty="0" err="1" smtClean="0"/>
              <a:t>abstract</a:t>
            </a:r>
            <a:r>
              <a:rPr lang="de-DE" u="sng" dirty="0" smtClean="0"/>
              <a:t>: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9444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el 1"/>
          <p:cNvSpPr>
            <a:spLocks noGrp="1"/>
          </p:cNvSpPr>
          <p:nvPr>
            <p:ph type="title" idx="4294967295"/>
          </p:nvPr>
        </p:nvSpPr>
        <p:spPr>
          <a:xfrm>
            <a:off x="341598" y="253361"/>
            <a:ext cx="4066630" cy="558800"/>
          </a:xfrm>
        </p:spPr>
        <p:txBody>
          <a:bodyPr/>
          <a:lstStyle/>
          <a:p>
            <a:r>
              <a:rPr lang="de-DE" altLang="en-US" sz="2500" dirty="0" err="1" smtClean="0"/>
              <a:t>Moffa</a:t>
            </a:r>
            <a:r>
              <a:rPr lang="de-DE" altLang="en-US" sz="2500" dirty="0" smtClean="0"/>
              <a:t>-Sánchez et al. 2014</a:t>
            </a:r>
            <a:endParaRPr lang="de-DE" altLang="en-US" sz="2500" dirty="0" smtClean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16791" r="38428" b="16231"/>
          <a:stretch/>
        </p:blipFill>
        <p:spPr bwMode="auto">
          <a:xfrm>
            <a:off x="690897" y="955343"/>
            <a:ext cx="7333985" cy="555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0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el 1"/>
          <p:cNvSpPr>
            <a:spLocks noGrp="1"/>
          </p:cNvSpPr>
          <p:nvPr>
            <p:ph type="title" idx="4294967295"/>
          </p:nvPr>
        </p:nvSpPr>
        <p:spPr>
          <a:xfrm>
            <a:off x="341598" y="253361"/>
            <a:ext cx="4066630" cy="558800"/>
          </a:xfrm>
        </p:spPr>
        <p:txBody>
          <a:bodyPr/>
          <a:lstStyle/>
          <a:p>
            <a:r>
              <a:rPr lang="de-DE" altLang="en-US" sz="2500" dirty="0" err="1" smtClean="0"/>
              <a:t>Ogurtsov</a:t>
            </a:r>
            <a:r>
              <a:rPr lang="de-DE" altLang="en-US" sz="2500" dirty="0" smtClean="0"/>
              <a:t> &amp; </a:t>
            </a:r>
            <a:r>
              <a:rPr lang="de-DE" altLang="en-US" sz="2500" dirty="0" err="1" smtClean="0"/>
              <a:t>Oinonen</a:t>
            </a:r>
            <a:r>
              <a:rPr lang="de-DE" altLang="en-US" sz="2500" dirty="0" smtClean="0"/>
              <a:t> 2014</a:t>
            </a:r>
            <a:endParaRPr lang="de-DE" altLang="en-US" sz="2500" dirty="0" smtClean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25186" r="29932" b="43582"/>
          <a:stretch/>
        </p:blipFill>
        <p:spPr bwMode="auto">
          <a:xfrm>
            <a:off x="436727" y="928048"/>
            <a:ext cx="8060577" cy="292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40111" r="29302" b="39926"/>
          <a:stretch/>
        </p:blipFill>
        <p:spPr bwMode="auto">
          <a:xfrm>
            <a:off x="354841" y="4039737"/>
            <a:ext cx="8652682" cy="196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2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1287887" y="218941"/>
            <a:ext cx="6284890" cy="646519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3794" name="Picture 6" descr="Global-Warming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2"/>
          <a:stretch/>
        </p:blipFill>
        <p:spPr bwMode="auto">
          <a:xfrm>
            <a:off x="1739208" y="914400"/>
            <a:ext cx="5268912" cy="567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el 1"/>
          <p:cNvSpPr>
            <a:spLocks noGrp="1"/>
          </p:cNvSpPr>
          <p:nvPr>
            <p:ph type="title"/>
          </p:nvPr>
        </p:nvSpPr>
        <p:spPr>
          <a:xfrm>
            <a:off x="1468438" y="317500"/>
            <a:ext cx="5919787" cy="1017588"/>
          </a:xfrm>
        </p:spPr>
        <p:txBody>
          <a:bodyPr/>
          <a:lstStyle/>
          <a:p>
            <a:pPr algn="ctr"/>
            <a:r>
              <a:rPr lang="de-DE" altLang="en-US" smtClean="0"/>
              <a:t>How much has the planet warmed up in the last 150 years?</a:t>
            </a:r>
          </a:p>
        </p:txBody>
      </p:sp>
      <p:sp>
        <p:nvSpPr>
          <p:cNvPr id="33796" name="Textfeld 1"/>
          <p:cNvSpPr txBox="1">
            <a:spLocks noChangeArrowheads="1"/>
          </p:cNvSpPr>
          <p:nvPr/>
        </p:nvSpPr>
        <p:spPr bwMode="auto">
          <a:xfrm>
            <a:off x="6694488" y="6642100"/>
            <a:ext cx="2449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800">
                <a:solidFill>
                  <a:srgbClr val="000000"/>
                </a:solidFill>
              </a:rPr>
              <a:t>http://zpolitics.com/global-warming-slumber-party/</a:t>
            </a:r>
          </a:p>
        </p:txBody>
      </p:sp>
    </p:spTree>
    <p:extLst>
      <p:ext uri="{BB962C8B-B14F-4D97-AF65-F5344CB8AC3E}">
        <p14:creationId xmlns:p14="http://schemas.microsoft.com/office/powerpoint/2010/main" val="3617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422275" y="419100"/>
            <a:ext cx="8459788" cy="723900"/>
          </a:xfrm>
        </p:spPr>
        <p:txBody>
          <a:bodyPr/>
          <a:lstStyle/>
          <a:p>
            <a:r>
              <a:rPr lang="de-DE" altLang="en-US" smtClean="0"/>
              <a:t>Global Warming of the 20th Century: 0.8°C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31875"/>
            <a:ext cx="7810500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1030310" y="218941"/>
            <a:ext cx="6928834" cy="646519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5842" name="Picture 2" descr="http://www.alltagsforschung.de/wordpress/wp-content/uploads/2013/10/Sherlock-Hol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250950"/>
            <a:ext cx="6761162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el 1"/>
          <p:cNvSpPr>
            <a:spLocks noGrp="1"/>
          </p:cNvSpPr>
          <p:nvPr>
            <p:ph type="title"/>
          </p:nvPr>
        </p:nvSpPr>
        <p:spPr>
          <a:xfrm>
            <a:off x="698500" y="520700"/>
            <a:ext cx="7775575" cy="723900"/>
          </a:xfrm>
        </p:spPr>
        <p:txBody>
          <a:bodyPr/>
          <a:lstStyle/>
          <a:p>
            <a:pPr algn="ctr"/>
            <a:r>
              <a:rPr lang="de-DE" altLang="en-US" smtClean="0"/>
              <a:t>What was the reason for this warming?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5"/>
          <p:cNvSpPr>
            <a:spLocks noChangeArrowheads="1"/>
          </p:cNvSpPr>
          <p:nvPr/>
        </p:nvSpPr>
        <p:spPr bwMode="auto">
          <a:xfrm>
            <a:off x="215900" y="1193800"/>
            <a:ext cx="4178300" cy="2870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50A6"/>
              </a:buClr>
              <a:buFont typeface="Arial" charset="0"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576263" y="219075"/>
            <a:ext cx="8172450" cy="74771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Increase of Temperature, CO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and Solar Activity</a:t>
            </a:r>
          </a:p>
        </p:txBody>
      </p:sp>
      <p:pic>
        <p:nvPicPr>
          <p:cNvPr id="36868" name="Picture 4" descr="temperature-god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914400"/>
            <a:ext cx="29765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646113" y="1254125"/>
            <a:ext cx="20272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50A6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Temperature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2185988" y="2968625"/>
            <a:ext cx="3476625" cy="2263775"/>
            <a:chOff x="2185988" y="2968625"/>
            <a:chExt cx="3476625" cy="2263775"/>
          </a:xfrm>
        </p:grpSpPr>
        <p:pic>
          <p:nvPicPr>
            <p:cNvPr id="36876" name="Picture 6" descr="co2_concentration_1750_2000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988" y="2968625"/>
              <a:ext cx="3476625" cy="226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7" name="Text Box 7"/>
            <p:cNvSpPr txBox="1">
              <a:spLocks noChangeArrowheads="1"/>
            </p:cNvSpPr>
            <p:nvPr/>
          </p:nvSpPr>
          <p:spPr bwMode="auto">
            <a:xfrm>
              <a:off x="3335338" y="3870325"/>
              <a:ext cx="760412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Aft>
                  <a:spcPct val="100000"/>
                </a:spcAft>
                <a:buClr>
                  <a:schemeClr val="accent1"/>
                </a:buClr>
                <a:buFont typeface="Arial" charset="0"/>
                <a:buChar char="&gt;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Aft>
                  <a:spcPct val="100000"/>
                </a:spcAft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Aft>
                  <a:spcPct val="100000"/>
                </a:spcAft>
                <a:buClr>
                  <a:schemeClr val="accent1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Aft>
                  <a:spcPct val="100000"/>
                </a:spcAft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rgbClr val="0050A6"/>
                </a:buClr>
                <a:buFont typeface="Arial" charset="0"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CO</a:t>
              </a:r>
              <a:r>
                <a:rPr lang="en-US" altLang="en-US" sz="2400" b="1" baseline="-250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5603875" y="1539875"/>
            <a:ext cx="3590925" cy="5318125"/>
            <a:chOff x="5603875" y="1539875"/>
            <a:chExt cx="3590925" cy="5318125"/>
          </a:xfrm>
        </p:grpSpPr>
        <p:grpSp>
          <p:nvGrpSpPr>
            <p:cNvPr id="36872" name="Gruppieren 2"/>
            <p:cNvGrpSpPr>
              <a:grpSpLocks/>
            </p:cNvGrpSpPr>
            <p:nvPr/>
          </p:nvGrpSpPr>
          <p:grpSpPr bwMode="auto">
            <a:xfrm>
              <a:off x="5603875" y="4300538"/>
              <a:ext cx="3590925" cy="2557462"/>
              <a:chOff x="5603875" y="4300538"/>
              <a:chExt cx="3590925" cy="2557462"/>
            </a:xfrm>
          </p:grpSpPr>
          <p:pic>
            <p:nvPicPr>
              <p:cNvPr id="3687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3875" y="4300538"/>
                <a:ext cx="3590925" cy="2557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75" name="Text Box 7"/>
              <p:cNvSpPr txBox="1">
                <a:spLocks noChangeArrowheads="1"/>
              </p:cNvSpPr>
              <p:nvPr/>
            </p:nvSpPr>
            <p:spPr bwMode="auto">
              <a:xfrm>
                <a:off x="7099300" y="4918075"/>
                <a:ext cx="765175" cy="4619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Aft>
                    <a:spcPct val="100000"/>
                  </a:spcAft>
                  <a:buClr>
                    <a:schemeClr val="accent1"/>
                  </a:buClr>
                  <a:buFont typeface="Arial" charset="0"/>
                  <a:buChar char="&gt;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Aft>
                    <a:spcPct val="100000"/>
                  </a:spcAft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Aft>
                    <a:spcPct val="100000"/>
                  </a:spcAft>
                  <a:buClr>
                    <a:schemeClr val="accent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Aft>
                    <a:spcPct val="100000"/>
                  </a:spcAft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Aft>
                    <a:spcPct val="10000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10000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rgbClr val="0050A6"/>
                  </a:buClr>
                  <a:buFont typeface="Arial" charset="0"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</a:rPr>
                  <a:t>Sun</a:t>
                </a:r>
              </a:p>
            </p:txBody>
          </p:sp>
        </p:grpSp>
        <p:sp>
          <p:nvSpPr>
            <p:cNvPr id="36873" name="Rectangle 3"/>
            <p:cNvSpPr txBox="1">
              <a:spLocks noChangeArrowheads="1"/>
            </p:cNvSpPr>
            <p:nvPr/>
          </p:nvSpPr>
          <p:spPr bwMode="gray">
            <a:xfrm>
              <a:off x="5897563" y="1539875"/>
              <a:ext cx="2922587" cy="192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66700" indent="-266700" eaLnBrk="0" hangingPunct="0">
                <a:spcAft>
                  <a:spcPct val="100000"/>
                </a:spcAft>
                <a:buClr>
                  <a:schemeClr val="accent1"/>
                </a:buClr>
                <a:buFont typeface="Arial" charset="0"/>
                <a:buChar char="&gt;"/>
                <a:tabLst>
                  <a:tab pos="266700" algn="l"/>
                  <a:tab pos="534988" algn="l"/>
                  <a:tab pos="542925" algn="l"/>
                  <a:tab pos="809625" algn="l"/>
                  <a:tab pos="1076325" algn="l"/>
                  <a:tab pos="13430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Aft>
                  <a:spcPct val="100000"/>
                </a:spcAft>
                <a:buClr>
                  <a:schemeClr val="accent1"/>
                </a:buClr>
                <a:buFont typeface="Arial" charset="0"/>
                <a:buChar char="–"/>
                <a:tabLst>
                  <a:tab pos="266700" algn="l"/>
                  <a:tab pos="534988" algn="l"/>
                  <a:tab pos="542925" algn="l"/>
                  <a:tab pos="809625" algn="l"/>
                  <a:tab pos="1076325" algn="l"/>
                  <a:tab pos="13430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Aft>
                  <a:spcPct val="100000"/>
                </a:spcAft>
                <a:buClr>
                  <a:schemeClr val="accent1"/>
                </a:buClr>
                <a:buFont typeface="Arial" charset="0"/>
                <a:buChar char="•"/>
                <a:tabLst>
                  <a:tab pos="266700" algn="l"/>
                  <a:tab pos="534988" algn="l"/>
                  <a:tab pos="542925" algn="l"/>
                  <a:tab pos="809625" algn="l"/>
                  <a:tab pos="1076325" algn="l"/>
                  <a:tab pos="13430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Aft>
                  <a:spcPct val="100000"/>
                </a:spcAft>
                <a:buClr>
                  <a:schemeClr val="accent1"/>
                </a:buClr>
                <a:buFont typeface="Arial" charset="0"/>
                <a:buChar char="–"/>
                <a:tabLst>
                  <a:tab pos="266700" algn="l"/>
                  <a:tab pos="534988" algn="l"/>
                  <a:tab pos="542925" algn="l"/>
                  <a:tab pos="809625" algn="l"/>
                  <a:tab pos="1076325" algn="l"/>
                  <a:tab pos="13430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Aft>
                  <a:spcPct val="100000"/>
                </a:spcAft>
                <a:buClr>
                  <a:schemeClr val="accent1"/>
                </a:buClr>
                <a:buChar char="•"/>
                <a:tabLst>
                  <a:tab pos="266700" algn="l"/>
                  <a:tab pos="534988" algn="l"/>
                  <a:tab pos="542925" algn="l"/>
                  <a:tab pos="809625" algn="l"/>
                  <a:tab pos="1076325" algn="l"/>
                  <a:tab pos="13430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tabLst>
                  <a:tab pos="266700" algn="l"/>
                  <a:tab pos="534988" algn="l"/>
                  <a:tab pos="542925" algn="l"/>
                  <a:tab pos="809625" algn="l"/>
                  <a:tab pos="1076325" algn="l"/>
                  <a:tab pos="13430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tabLst>
                  <a:tab pos="266700" algn="l"/>
                  <a:tab pos="534988" algn="l"/>
                  <a:tab pos="542925" algn="l"/>
                  <a:tab pos="809625" algn="l"/>
                  <a:tab pos="1076325" algn="l"/>
                  <a:tab pos="13430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tabLst>
                  <a:tab pos="266700" algn="l"/>
                  <a:tab pos="534988" algn="l"/>
                  <a:tab pos="542925" algn="l"/>
                  <a:tab pos="809625" algn="l"/>
                  <a:tab pos="1076325" algn="l"/>
                  <a:tab pos="13430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100000"/>
                </a:spcAft>
                <a:buClr>
                  <a:schemeClr val="accent1"/>
                </a:buClr>
                <a:buChar char="•"/>
                <a:tabLst>
                  <a:tab pos="266700" algn="l"/>
                  <a:tab pos="534988" algn="l"/>
                  <a:tab pos="542925" algn="l"/>
                  <a:tab pos="809625" algn="l"/>
                  <a:tab pos="1076325" algn="l"/>
                  <a:tab pos="1343025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50A6"/>
                </a:buClr>
              </a:pPr>
              <a:r>
                <a:rPr lang="en-US" altLang="en-US" sz="1600">
                  <a:solidFill>
                    <a:srgbClr val="000000"/>
                  </a:solidFill>
                </a:rPr>
                <a:t>Besides temperature and  CO</a:t>
              </a:r>
              <a:r>
                <a:rPr lang="en-US" altLang="en-US" sz="160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1600">
                  <a:solidFill>
                    <a:srgbClr val="000000"/>
                  </a:solidFill>
                </a:rPr>
                <a:t> also solar activity has increased over the past 150 years.</a:t>
              </a:r>
            </a:p>
            <a:p>
              <a:pPr eaLnBrk="1" hangingPunct="1">
                <a:buClr>
                  <a:srgbClr val="0050A6"/>
                </a:buClr>
              </a:pPr>
              <a:r>
                <a:rPr lang="en-US" altLang="en-US" sz="1600">
                  <a:solidFill>
                    <a:srgbClr val="000000"/>
                  </a:solidFill>
                </a:rPr>
                <a:t>The solar magnetic field has more than doubled.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el 1"/>
          <p:cNvSpPr>
            <a:spLocks noGrp="1"/>
          </p:cNvSpPr>
          <p:nvPr>
            <p:ph type="title" idx="4294967295"/>
          </p:nvPr>
        </p:nvSpPr>
        <p:spPr>
          <a:xfrm>
            <a:off x="518615" y="239713"/>
            <a:ext cx="8334873" cy="558800"/>
          </a:xfrm>
        </p:spPr>
        <p:txBody>
          <a:bodyPr/>
          <a:lstStyle/>
          <a:p>
            <a:r>
              <a:rPr lang="de-DE" altLang="en-US" sz="2500" dirty="0" err="1" smtClean="0">
                <a:solidFill>
                  <a:srgbClr val="FFFF00"/>
                </a:solidFill>
              </a:rPr>
              <a:t>Our</a:t>
            </a:r>
            <a:r>
              <a:rPr lang="de-DE" altLang="en-US" sz="2500" dirty="0" smtClean="0">
                <a:solidFill>
                  <a:srgbClr val="FFFF00"/>
                </a:solidFill>
              </a:rPr>
              <a:t> Sun</a:t>
            </a:r>
            <a:endParaRPr lang="de-DE" altLang="en-US" sz="2500" dirty="0" smtClean="0">
              <a:solidFill>
                <a:srgbClr val="FFFF00"/>
              </a:solidFill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0" y="6100549"/>
            <a:ext cx="2606722" cy="757451"/>
          </a:xfrm>
          <a:prstGeom prst="rect">
            <a:avLst/>
          </a:prstGeom>
          <a:solidFill>
            <a:srgbClr val="0000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936776" y="1975095"/>
            <a:ext cx="30161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99.98 percent of the total energy contribution to the Earth’s climate originates from the </a:t>
            </a:r>
            <a:r>
              <a:rPr lang="en-US" dirty="0" smtClean="0">
                <a:solidFill>
                  <a:schemeClr val="bg1"/>
                </a:solidFill>
              </a:rPr>
              <a:t>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It appears plausible that small changes in solar output may have major climatic consequences on Earth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2.bp.blogspot.com/-_WWfJpjRuXQ/UgPlKbzYjvI/AAAAAAAAqFI/2Qksg_nE0i4/s1600/Sun+brim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8" y="818866"/>
            <a:ext cx="5707134" cy="570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ChangeArrowheads="1"/>
          </p:cNvSpPr>
          <p:nvPr/>
        </p:nvSpPr>
        <p:spPr bwMode="auto">
          <a:xfrm>
            <a:off x="495300" y="3043238"/>
            <a:ext cx="3616325" cy="1397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50A6"/>
              </a:buClr>
              <a:buFont typeface="Arial" charset="0"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7891" name="Textfeld 17"/>
          <p:cNvSpPr txBox="1">
            <a:spLocks noChangeArrowheads="1"/>
          </p:cNvSpPr>
          <p:nvPr/>
        </p:nvSpPr>
        <p:spPr bwMode="auto">
          <a:xfrm>
            <a:off x="8712200" y="6464300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50A6"/>
              </a:buClr>
              <a:buFont typeface="Arial" charset="0"/>
              <a:buNone/>
            </a:pPr>
            <a:r>
              <a:rPr lang="de-DE" altLang="en-US" sz="1400">
                <a:solidFill>
                  <a:srgbClr val="FFFFFF"/>
                </a:solidFill>
              </a:rPr>
              <a:t>17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3"/>
          <a:stretch>
            <a:fillRect/>
          </a:stretch>
        </p:blipFill>
        <p:spPr bwMode="auto">
          <a:xfrm>
            <a:off x="0" y="1050925"/>
            <a:ext cx="67532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feld 17"/>
          <p:cNvSpPr txBox="1">
            <a:spLocks noChangeArrowheads="1"/>
          </p:cNvSpPr>
          <p:nvPr/>
        </p:nvSpPr>
        <p:spPr bwMode="auto">
          <a:xfrm>
            <a:off x="8712200" y="6464300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50A6"/>
              </a:buClr>
              <a:buFont typeface="Arial" charset="0"/>
              <a:buNone/>
            </a:pPr>
            <a:r>
              <a:rPr lang="de-DE" altLang="en-US" sz="1400">
                <a:solidFill>
                  <a:srgbClr val="FFFFFF"/>
                </a:solidFill>
              </a:rPr>
              <a:t>17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4567238"/>
            <a:ext cx="32400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feld 1"/>
          <p:cNvSpPr txBox="1">
            <a:spLocks noChangeArrowheads="1"/>
          </p:cNvSpPr>
          <p:nvPr/>
        </p:nvSpPr>
        <p:spPr bwMode="auto">
          <a:xfrm>
            <a:off x="6384925" y="4365625"/>
            <a:ext cx="2070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50A6"/>
              </a:buClr>
              <a:buFont typeface="Arial" charset="0"/>
              <a:buNone/>
            </a:pPr>
            <a:r>
              <a:rPr lang="de-DE" altLang="en-US" sz="1200" i="1">
                <a:solidFill>
                  <a:srgbClr val="000000"/>
                </a:solidFill>
              </a:rPr>
              <a:t>Solanki et al. 2004 (nature):</a:t>
            </a:r>
          </a:p>
        </p:txBody>
      </p:sp>
      <p:sp>
        <p:nvSpPr>
          <p:cNvPr id="3789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323850"/>
            <a:ext cx="8499475" cy="10810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Solar activity of the past decades was one of the highest over the past 10.000 years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1275008" y="218941"/>
            <a:ext cx="6413679" cy="6272011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1468438" y="317500"/>
            <a:ext cx="5919787" cy="1017588"/>
          </a:xfrm>
        </p:spPr>
        <p:txBody>
          <a:bodyPr/>
          <a:lstStyle/>
          <a:p>
            <a:pPr algn="ctr"/>
            <a:r>
              <a:rPr lang="de-DE" altLang="en-US" smtClean="0"/>
              <a:t>Has the planet been heating up to unprecedented levels?</a:t>
            </a:r>
          </a:p>
        </p:txBody>
      </p:sp>
      <p:sp>
        <p:nvSpPr>
          <p:cNvPr id="39939" name="Textfeld 1"/>
          <p:cNvSpPr txBox="1">
            <a:spLocks noChangeArrowheads="1"/>
          </p:cNvSpPr>
          <p:nvPr/>
        </p:nvSpPr>
        <p:spPr bwMode="auto">
          <a:xfrm>
            <a:off x="4292600" y="6642100"/>
            <a:ext cx="4851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800">
                <a:solidFill>
                  <a:srgbClr val="000000"/>
                </a:solidFill>
              </a:rPr>
              <a:t>http://www.buzzle.com/articles/whats-the-difference-between-climate-change-and-global-warming.html</a:t>
            </a:r>
          </a:p>
        </p:txBody>
      </p:sp>
      <p:pic>
        <p:nvPicPr>
          <p:cNvPr id="39940" name="Picture 4" descr="Global w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489075"/>
            <a:ext cx="4770438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1275"/>
            <a:ext cx="191135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2073275"/>
            <a:ext cx="75723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hteck 5"/>
          <p:cNvSpPr>
            <a:spLocks noChangeArrowheads="1"/>
          </p:cNvSpPr>
          <p:nvPr/>
        </p:nvSpPr>
        <p:spPr bwMode="auto">
          <a:xfrm>
            <a:off x="7778750" y="6396038"/>
            <a:ext cx="1203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100000"/>
              </a:spcAft>
              <a:buClr>
                <a:schemeClr val="accent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50A6"/>
              </a:buClr>
              <a:buFont typeface="Arial" charset="0"/>
              <a:buNone/>
            </a:pPr>
            <a:r>
              <a:rPr lang="de-DE" altLang="en-US" sz="1400">
                <a:solidFill>
                  <a:srgbClr val="000000"/>
                </a:solidFill>
              </a:rPr>
              <a:t>Carter 2008</a:t>
            </a:r>
          </a:p>
        </p:txBody>
      </p:sp>
      <p:sp>
        <p:nvSpPr>
          <p:cNvPr id="40965" name="Titel 1"/>
          <p:cNvSpPr>
            <a:spLocks noGrp="1"/>
          </p:cNvSpPr>
          <p:nvPr>
            <p:ph type="title"/>
          </p:nvPr>
        </p:nvSpPr>
        <p:spPr>
          <a:xfrm>
            <a:off x="533400" y="490538"/>
            <a:ext cx="6467475" cy="914400"/>
          </a:xfrm>
        </p:spPr>
        <p:txBody>
          <a:bodyPr/>
          <a:lstStyle/>
          <a:p>
            <a:pPr eaLnBrk="1" hangingPunct="1"/>
            <a:r>
              <a:rPr lang="de-DE" altLang="en-US" sz="2400" smtClean="0"/>
              <a:t>Greenland Temperature reconstruction for the past 5,000 years based on deuterium in ice cores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 idx="4294967295"/>
          </p:nvPr>
        </p:nvSpPr>
        <p:spPr>
          <a:xfrm>
            <a:off x="409575" y="477838"/>
            <a:ext cx="8734425" cy="504825"/>
          </a:xfrm>
        </p:spPr>
        <p:txBody>
          <a:bodyPr/>
          <a:lstStyle/>
          <a:p>
            <a:r>
              <a:rPr lang="de-DE" altLang="en-US" smtClean="0"/>
              <a:t>Rennaissance of the Medieval Warm Period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3538"/>
            <a:ext cx="904875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feld 1"/>
          <p:cNvSpPr txBox="1">
            <a:spLocks noChangeArrowheads="1"/>
          </p:cNvSpPr>
          <p:nvPr/>
        </p:nvSpPr>
        <p:spPr bwMode="auto">
          <a:xfrm>
            <a:off x="258763" y="21844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en-US" b="1" u="sng">
                <a:solidFill>
                  <a:srgbClr val="000000"/>
                </a:solidFill>
              </a:rPr>
              <a:t>2013</a:t>
            </a:r>
            <a:r>
              <a:rPr lang="de-DE" altLang="en-US" u="sng">
                <a:solidFill>
                  <a:srgbClr val="000000"/>
                </a:solidFill>
              </a:rPr>
              <a:t> (IPCC AR5, Fig. 5.7):</a:t>
            </a:r>
          </a:p>
        </p:txBody>
      </p:sp>
      <p:sp>
        <p:nvSpPr>
          <p:cNvPr id="44037" name="Textfeld 3"/>
          <p:cNvSpPr txBox="1">
            <a:spLocks noChangeArrowheads="1"/>
          </p:cNvSpPr>
          <p:nvPr/>
        </p:nvSpPr>
        <p:spPr bwMode="auto">
          <a:xfrm>
            <a:off x="3984625" y="6550025"/>
            <a:ext cx="1025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en-US" sz="1400">
                <a:solidFill>
                  <a:srgbClr val="000000"/>
                </a:solidFill>
              </a:rPr>
              <a:t>Years A.D.</a:t>
            </a:r>
          </a:p>
        </p:txBody>
      </p:sp>
      <p:sp>
        <p:nvSpPr>
          <p:cNvPr id="44038" name="Textfeld 4"/>
          <p:cNvSpPr txBox="1">
            <a:spLocks noChangeArrowheads="1"/>
          </p:cNvSpPr>
          <p:nvPr/>
        </p:nvSpPr>
        <p:spPr bwMode="auto">
          <a:xfrm>
            <a:off x="3603625" y="2538413"/>
            <a:ext cx="2073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1600" b="1" i="1">
                <a:solidFill>
                  <a:srgbClr val="FF0000"/>
                </a:solidFill>
              </a:rPr>
              <a:t>Medieval Warm Period</a:t>
            </a:r>
          </a:p>
        </p:txBody>
      </p:sp>
      <p:sp>
        <p:nvSpPr>
          <p:cNvPr id="44039" name="Textfeld 7"/>
          <p:cNvSpPr txBox="1">
            <a:spLocks noChangeArrowheads="1"/>
          </p:cNvSpPr>
          <p:nvPr/>
        </p:nvSpPr>
        <p:spPr bwMode="auto">
          <a:xfrm>
            <a:off x="7358063" y="2500313"/>
            <a:ext cx="2074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1600" b="1" i="1">
                <a:solidFill>
                  <a:srgbClr val="FF0000"/>
                </a:solidFill>
              </a:rPr>
              <a:t>Modern Warm Period</a:t>
            </a:r>
          </a:p>
        </p:txBody>
      </p:sp>
      <p:sp>
        <p:nvSpPr>
          <p:cNvPr id="44040" name="Textfeld 8"/>
          <p:cNvSpPr txBox="1">
            <a:spLocks noChangeArrowheads="1"/>
          </p:cNvSpPr>
          <p:nvPr/>
        </p:nvSpPr>
        <p:spPr bwMode="auto">
          <a:xfrm>
            <a:off x="6515100" y="2501900"/>
            <a:ext cx="1482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1600" b="1" i="1">
                <a:solidFill>
                  <a:srgbClr val="00B0F0"/>
                </a:solidFill>
              </a:rPr>
              <a:t>Little</a:t>
            </a:r>
            <a:br>
              <a:rPr lang="de-DE" altLang="en-US" sz="1600" b="1" i="1">
                <a:solidFill>
                  <a:srgbClr val="00B0F0"/>
                </a:solidFill>
              </a:rPr>
            </a:br>
            <a:r>
              <a:rPr lang="de-DE" altLang="en-US" sz="1600" b="1" i="1">
                <a:solidFill>
                  <a:srgbClr val="00B0F0"/>
                </a:solidFill>
              </a:rPr>
              <a:t>Ice Age</a:t>
            </a:r>
          </a:p>
        </p:txBody>
      </p:sp>
      <p:sp>
        <p:nvSpPr>
          <p:cNvPr id="44041" name="Textfeld 9"/>
          <p:cNvSpPr txBox="1">
            <a:spLocks noChangeArrowheads="1"/>
          </p:cNvSpPr>
          <p:nvPr/>
        </p:nvSpPr>
        <p:spPr bwMode="auto">
          <a:xfrm>
            <a:off x="1282700" y="2544763"/>
            <a:ext cx="2416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1600" b="1" i="1">
                <a:solidFill>
                  <a:srgbClr val="00B0F0"/>
                </a:solidFill>
              </a:rPr>
              <a:t>Cold Phase of the Migration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 idx="4294967295"/>
          </p:nvPr>
        </p:nvSpPr>
        <p:spPr>
          <a:xfrm>
            <a:off x="684213" y="477838"/>
            <a:ext cx="8023225" cy="642937"/>
          </a:xfrm>
        </p:spPr>
        <p:txBody>
          <a:bodyPr/>
          <a:lstStyle/>
          <a:p>
            <a:r>
              <a:rPr lang="de-DE" altLang="en-US" smtClean="0"/>
              <a:t>History Match: Sun without climate effect?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t="3633" r="8208" b="9527"/>
          <a:stretch/>
        </p:blipFill>
        <p:spPr bwMode="auto">
          <a:xfrm>
            <a:off x="191068" y="1228298"/>
            <a:ext cx="8789061" cy="444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el 1"/>
          <p:cNvSpPr>
            <a:spLocks noGrp="1"/>
          </p:cNvSpPr>
          <p:nvPr>
            <p:ph type="title"/>
          </p:nvPr>
        </p:nvSpPr>
        <p:spPr>
          <a:xfrm>
            <a:off x="452201" y="368656"/>
            <a:ext cx="8528026" cy="859643"/>
          </a:xfrm>
        </p:spPr>
        <p:txBody>
          <a:bodyPr/>
          <a:lstStyle/>
          <a:p>
            <a:r>
              <a:rPr lang="de-DE" sz="2400" dirty="0" smtClean="0"/>
              <a:t>A large </a:t>
            </a:r>
            <a:r>
              <a:rPr lang="de-DE" sz="2400" dirty="0" err="1" smtClean="0"/>
              <a:t>number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studies</a:t>
            </a:r>
            <a:r>
              <a:rPr lang="de-DE" sz="2400" dirty="0" smtClean="0"/>
              <a:t> </a:t>
            </a:r>
            <a:r>
              <a:rPr lang="de-DE" sz="2400" dirty="0" err="1" smtClean="0"/>
              <a:t>yield</a:t>
            </a:r>
            <a:r>
              <a:rPr lang="de-DE" sz="2400" dirty="0" smtClean="0"/>
              <a:t> </a:t>
            </a:r>
            <a:r>
              <a:rPr lang="de-DE" sz="2400" dirty="0"/>
              <a:t>a CO</a:t>
            </a:r>
            <a:r>
              <a:rPr lang="de-DE" sz="2400" baseline="-25000" dirty="0"/>
              <a:t>2</a:t>
            </a:r>
            <a:r>
              <a:rPr lang="de-DE" sz="2400" dirty="0" smtClean="0"/>
              <a:t> </a:t>
            </a:r>
            <a:r>
              <a:rPr lang="de-DE" sz="2400" dirty="0" err="1" smtClean="0"/>
              <a:t>climate</a:t>
            </a:r>
            <a:r>
              <a:rPr lang="de-DE" sz="2400" dirty="0" smtClean="0"/>
              <a:t> </a:t>
            </a:r>
            <a:r>
              <a:rPr lang="de-DE" sz="2400" dirty="0" err="1" smtClean="0"/>
              <a:t>sensitivity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significantly</a:t>
            </a:r>
            <a:r>
              <a:rPr lang="de-DE" sz="2400" dirty="0" smtClean="0"/>
              <a:t> </a:t>
            </a:r>
            <a:r>
              <a:rPr lang="de-DE" sz="2400" dirty="0" err="1" smtClean="0"/>
              <a:t>reduced</a:t>
            </a:r>
            <a:r>
              <a:rPr lang="de-DE" sz="2400" dirty="0" smtClean="0"/>
              <a:t> </a:t>
            </a:r>
            <a:r>
              <a:rPr lang="de-DE" sz="2400" dirty="0" err="1" smtClean="0"/>
              <a:t>compared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IPCC </a:t>
            </a:r>
            <a:r>
              <a:rPr lang="de-DE" sz="2400" dirty="0" err="1" smtClean="0"/>
              <a:t>value</a:t>
            </a:r>
            <a:endParaRPr lang="de-DE" sz="2400" dirty="0" smtClean="0"/>
          </a:p>
        </p:txBody>
      </p:sp>
      <p:pic>
        <p:nvPicPr>
          <p:cNvPr id="14338" name="Picture 2" descr="http://object.cato.org/sites/cato.org/files/wp-content/uploads/cw_081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1" y="1364728"/>
            <a:ext cx="48387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666218" y="6596390"/>
            <a:ext cx="5477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000000"/>
                </a:solidFill>
              </a:rPr>
              <a:t>http://www.cato.org/blog/current-wisdom-even-more-low-climate-sensitivity-estimates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4925" r="38323" b="11194"/>
          <a:stretch/>
        </p:blipFill>
        <p:spPr bwMode="auto">
          <a:xfrm>
            <a:off x="5240741" y="1714992"/>
            <a:ext cx="3712190" cy="3075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172495" y="1351129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>
                <a:solidFill>
                  <a:srgbClr val="000000"/>
                </a:solidFill>
              </a:rPr>
              <a:t>Otto et al. 2013:</a:t>
            </a:r>
          </a:p>
        </p:txBody>
      </p:sp>
      <p:sp>
        <p:nvSpPr>
          <p:cNvPr id="2" name="Rechteck 1"/>
          <p:cNvSpPr/>
          <p:nvPr/>
        </p:nvSpPr>
        <p:spPr>
          <a:xfrm>
            <a:off x="5213445" y="4883586"/>
            <a:ext cx="3766782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“The most likely value of equilibrium climate sensitivity based on the energy budget of the most recent decade is </a:t>
            </a:r>
            <a:r>
              <a:rPr lang="en-US" sz="1600" dirty="0">
                <a:solidFill>
                  <a:srgbClr val="FF0000"/>
                </a:solidFill>
              </a:rPr>
              <a:t>2.0°C</a:t>
            </a:r>
            <a:r>
              <a:rPr lang="en-US" sz="1600" dirty="0">
                <a:solidFill>
                  <a:srgbClr val="000000"/>
                </a:solidFill>
              </a:rPr>
              <a:t>, with a 5–95% confidence interval of </a:t>
            </a:r>
            <a:r>
              <a:rPr lang="en-US" sz="1600" dirty="0">
                <a:solidFill>
                  <a:srgbClr val="FF0000"/>
                </a:solidFill>
              </a:rPr>
              <a:t>1.2–3.9°C</a:t>
            </a:r>
            <a:r>
              <a:rPr lang="en-US" sz="1600" dirty="0">
                <a:solidFill>
                  <a:srgbClr val="000000"/>
                </a:solidFill>
              </a:rPr>
              <a:t>, compared with the 1970–2009 estimate of 1.9 °C” </a:t>
            </a:r>
            <a:endParaRPr 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el 1"/>
          <p:cNvSpPr>
            <a:spLocks noGrp="1"/>
          </p:cNvSpPr>
          <p:nvPr>
            <p:ph type="title"/>
          </p:nvPr>
        </p:nvSpPr>
        <p:spPr>
          <a:xfrm>
            <a:off x="452201" y="368656"/>
            <a:ext cx="8528026" cy="586687"/>
          </a:xfrm>
        </p:spPr>
        <p:txBody>
          <a:bodyPr/>
          <a:lstStyle/>
          <a:p>
            <a:r>
              <a:rPr lang="de-DE" sz="2800" dirty="0" err="1" smtClean="0"/>
              <a:t>Proposed</a:t>
            </a:r>
            <a:r>
              <a:rPr lang="de-DE" sz="2800" dirty="0" smtClean="0"/>
              <a:t> CO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Climate </a:t>
            </a:r>
            <a:r>
              <a:rPr lang="de-DE" sz="2800" dirty="0" err="1" smtClean="0"/>
              <a:t>Sensitivities</a:t>
            </a:r>
            <a:endParaRPr lang="de-DE" sz="28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4151195" y="1367045"/>
            <a:ext cx="1045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000000"/>
                </a:solidFill>
              </a:rPr>
              <a:t>3°C</a:t>
            </a:r>
          </a:p>
        </p:txBody>
      </p:sp>
      <p:pic>
        <p:nvPicPr>
          <p:cNvPr id="10" name="Picture 2" descr="http://www.umweltbundesamt.de/sites/default/files/medien/357/bilder/logo_des_ipcc_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r="33656"/>
          <a:stretch/>
        </p:blipFill>
        <p:spPr bwMode="auto">
          <a:xfrm>
            <a:off x="1187353" y="1009928"/>
            <a:ext cx="1471639" cy="125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object.cato.org/sites/cato.org/files/wp-content/uploads/cw_081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87" y="2926641"/>
            <a:ext cx="1342218" cy="14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 rot="18381890">
            <a:off x="1189554" y="3522858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rgbClr val="000000"/>
                </a:solidFill>
              </a:rPr>
              <a:t>Recent</a:t>
            </a:r>
            <a:r>
              <a:rPr lang="de-DE" sz="1600" b="1" dirty="0" smtClean="0">
                <a:solidFill>
                  <a:srgbClr val="000000"/>
                </a:solidFill>
              </a:rPr>
              <a:t> Studies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153470" y="3252711"/>
            <a:ext cx="1045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000000"/>
                </a:solidFill>
              </a:rPr>
              <a:t>2°C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951028" y="5424980"/>
            <a:ext cx="1473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000000"/>
                </a:solidFill>
              </a:rPr>
              <a:t>1.5°C</a:t>
            </a:r>
            <a:endParaRPr lang="de-DE" sz="4000" b="1" dirty="0">
              <a:solidFill>
                <a:srgbClr val="000000"/>
              </a:solidFill>
            </a:endParaRPr>
          </a:p>
        </p:txBody>
      </p:sp>
      <p:pic>
        <p:nvPicPr>
          <p:cNvPr id="292866" name="Picture 2" descr="http://cache0.bdcdn.net/assets/images/book/medium/9781/9090/97819090222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12" y="4763068"/>
            <a:ext cx="1701826" cy="18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559560" y="668742"/>
            <a:ext cx="8024884" cy="547275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130" name="Titel 1"/>
          <p:cNvSpPr>
            <a:spLocks noGrp="1"/>
          </p:cNvSpPr>
          <p:nvPr>
            <p:ph type="title"/>
          </p:nvPr>
        </p:nvSpPr>
        <p:spPr>
          <a:xfrm>
            <a:off x="679428" y="700991"/>
            <a:ext cx="7775575" cy="723900"/>
          </a:xfrm>
        </p:spPr>
        <p:txBody>
          <a:bodyPr/>
          <a:lstStyle/>
          <a:p>
            <a:r>
              <a:rPr lang="de-DE" altLang="en-US" smtClean="0"/>
              <a:t>How much will the planet warm up until 2100?</a:t>
            </a:r>
          </a:p>
        </p:txBody>
      </p:sp>
      <p:pic>
        <p:nvPicPr>
          <p:cNvPr id="48131" name="Picture 2" descr="http://www.scilogs.de/wblogs/gallery/16/previews-med/AR5_temp_projection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0" y="2199591"/>
            <a:ext cx="7269163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feld 1"/>
          <p:cNvSpPr txBox="1">
            <a:spLocks noChangeArrowheads="1"/>
          </p:cNvSpPr>
          <p:nvPr/>
        </p:nvSpPr>
        <p:spPr bwMode="auto">
          <a:xfrm>
            <a:off x="1795440" y="1688416"/>
            <a:ext cx="197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en-US" b="1" u="sng"/>
              <a:t>IPCC AR5, 2013:</a:t>
            </a:r>
            <a:endParaRPr lang="en-GB" altLang="en-US" b="1" u="sng"/>
          </a:p>
        </p:txBody>
      </p:sp>
      <p:sp>
        <p:nvSpPr>
          <p:cNvPr id="48133" name="Textfeld 2"/>
          <p:cNvSpPr txBox="1">
            <a:spLocks noChangeArrowheads="1"/>
          </p:cNvSpPr>
          <p:nvPr/>
        </p:nvSpPr>
        <p:spPr bwMode="auto">
          <a:xfrm rot="20066957">
            <a:off x="5570515" y="3353703"/>
            <a:ext cx="1973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en-US" sz="1100"/>
              <a:t>High CO2 emission scenario</a:t>
            </a:r>
            <a:endParaRPr lang="en-GB" altLang="en-US" sz="1100"/>
          </a:p>
        </p:txBody>
      </p:sp>
      <p:sp>
        <p:nvSpPr>
          <p:cNvPr id="48134" name="Textfeld 5"/>
          <p:cNvSpPr txBox="1">
            <a:spLocks noChangeArrowheads="1"/>
          </p:cNvSpPr>
          <p:nvPr/>
        </p:nvSpPr>
        <p:spPr bwMode="auto">
          <a:xfrm>
            <a:off x="5695928" y="4304616"/>
            <a:ext cx="19415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en-US" sz="1100"/>
              <a:t>Low CO2 emission scenario</a:t>
            </a:r>
            <a:endParaRPr lang="en-GB" alt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meetville.com/images/quotes/Quotation-George-E-P-Box-science-Meetville-Quotes-159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71" y="1432963"/>
            <a:ext cx="5470860" cy="373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490710" y="6627168"/>
            <a:ext cx="26532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http://meetville.com/quotes/tag/science/page110</a:t>
            </a:r>
          </a:p>
        </p:txBody>
      </p:sp>
      <p:pic>
        <p:nvPicPr>
          <p:cNvPr id="14342" name="Picture 6" descr="GeorgeEPBo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2" y="1421023"/>
            <a:ext cx="2246193" cy="315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774781" y="4622756"/>
            <a:ext cx="18020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/>
              <a:t>George E.P. Box</a:t>
            </a:r>
            <a:endParaRPr lang="en-GB" sz="1600" b="1" dirty="0" smtClean="0"/>
          </a:p>
          <a:p>
            <a:r>
              <a:rPr lang="en-GB" sz="1600" dirty="0" smtClean="0"/>
              <a:t>British Statistician</a:t>
            </a:r>
            <a:br>
              <a:rPr lang="en-GB" sz="1600" dirty="0" smtClean="0"/>
            </a:br>
            <a:r>
              <a:rPr lang="en-GB" sz="1600" i="1" dirty="0" smtClean="0"/>
              <a:t>1919-2013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1926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r="153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1029"/>
          <p:cNvSpPr>
            <a:spLocks noGrp="1" noChangeArrowheads="1"/>
          </p:cNvSpPr>
          <p:nvPr>
            <p:ph type="subTitle" idx="4294967295"/>
          </p:nvPr>
        </p:nvSpPr>
        <p:spPr>
          <a:xfrm>
            <a:off x="2922588" y="2519363"/>
            <a:ext cx="3941762" cy="1223962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Font typeface="Arial" charset="0"/>
              <a:buNone/>
              <a:tabLst/>
            </a:pPr>
            <a:r>
              <a:rPr lang="en-US" altLang="en-US" sz="5400" smtClean="0"/>
              <a:t>Thank You</a:t>
            </a:r>
            <a:endParaRPr lang="de-DE" altLang="en-US" sz="5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el 1"/>
          <p:cNvSpPr>
            <a:spLocks noGrp="1"/>
          </p:cNvSpPr>
          <p:nvPr>
            <p:ph type="title" idx="4294967295"/>
          </p:nvPr>
        </p:nvSpPr>
        <p:spPr>
          <a:xfrm>
            <a:off x="246063" y="239713"/>
            <a:ext cx="7601400" cy="558800"/>
          </a:xfrm>
        </p:spPr>
        <p:txBody>
          <a:bodyPr/>
          <a:lstStyle/>
          <a:p>
            <a:r>
              <a:rPr lang="de-DE" altLang="en-US" sz="2500" dirty="0" smtClean="0">
                <a:solidFill>
                  <a:srgbClr val="FFFF00"/>
                </a:solidFill>
              </a:rPr>
              <a:t>The 11 Year Solar Cycle: The </a:t>
            </a:r>
            <a:r>
              <a:rPr lang="de-DE" altLang="en-US" sz="2500" dirty="0" err="1" smtClean="0">
                <a:solidFill>
                  <a:srgbClr val="FFFF00"/>
                </a:solidFill>
              </a:rPr>
              <a:t>Shortest</a:t>
            </a:r>
            <a:r>
              <a:rPr lang="de-DE" altLang="en-US" sz="2500" dirty="0" smtClean="0">
                <a:solidFill>
                  <a:srgbClr val="FFFF00"/>
                </a:solidFill>
              </a:rPr>
              <a:t> </a:t>
            </a:r>
            <a:r>
              <a:rPr lang="de-DE" altLang="en-US" sz="2500" dirty="0" err="1" smtClean="0">
                <a:solidFill>
                  <a:srgbClr val="FFFF00"/>
                </a:solidFill>
              </a:rPr>
              <a:t>of</a:t>
            </a:r>
            <a:r>
              <a:rPr lang="de-DE" altLang="en-US" sz="2500" dirty="0" smtClean="0">
                <a:solidFill>
                  <a:srgbClr val="FFFF00"/>
                </a:solidFill>
              </a:rPr>
              <a:t> all </a:t>
            </a:r>
            <a:r>
              <a:rPr lang="de-DE" altLang="en-US" sz="2500" dirty="0" err="1" smtClean="0">
                <a:solidFill>
                  <a:srgbClr val="FFFF00"/>
                </a:solidFill>
              </a:rPr>
              <a:t>Cycles</a:t>
            </a:r>
            <a:endParaRPr lang="de-DE" altLang="en-US" sz="2500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nasa.gov/images/content/524990main_FAQ10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3" y="727768"/>
            <a:ext cx="8176861" cy="613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0" y="6100549"/>
            <a:ext cx="2606722" cy="757451"/>
          </a:xfrm>
          <a:prstGeom prst="rect">
            <a:avLst/>
          </a:prstGeom>
          <a:solidFill>
            <a:srgbClr val="0000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23694" r="18532" b="47735"/>
          <a:stretch/>
        </p:blipFill>
        <p:spPr bwMode="auto">
          <a:xfrm>
            <a:off x="232011" y="1582428"/>
            <a:ext cx="5575030" cy="122901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hteck 29"/>
          <p:cNvSpPr/>
          <p:nvPr/>
        </p:nvSpPr>
        <p:spPr bwMode="auto">
          <a:xfrm>
            <a:off x="177421" y="1569494"/>
            <a:ext cx="5568287" cy="125559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5" name="Picture 7" descr="P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16" y="109368"/>
            <a:ext cx="4315202" cy="11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itel 1"/>
          <p:cNvSpPr>
            <a:spLocks noGrp="1"/>
          </p:cNvSpPr>
          <p:nvPr>
            <p:ph type="title" idx="4294967295"/>
          </p:nvPr>
        </p:nvSpPr>
        <p:spPr>
          <a:xfrm>
            <a:off x="246063" y="239713"/>
            <a:ext cx="8607425" cy="558800"/>
          </a:xfrm>
        </p:spPr>
        <p:txBody>
          <a:bodyPr/>
          <a:lstStyle/>
          <a:p>
            <a:r>
              <a:rPr lang="de-DE" altLang="en-US" sz="2500" dirty="0" err="1" smtClean="0"/>
              <a:t>Reconstruction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of</a:t>
            </a:r>
            <a:r>
              <a:rPr lang="de-DE" altLang="en-US" sz="2500" dirty="0" smtClean="0"/>
              <a:t/>
            </a:r>
            <a:br>
              <a:rPr lang="de-DE" altLang="en-US" sz="2500" dirty="0" smtClean="0"/>
            </a:br>
            <a:r>
              <a:rPr lang="de-DE" altLang="en-US" sz="2500" dirty="0" smtClean="0"/>
              <a:t>Solar </a:t>
            </a:r>
            <a:r>
              <a:rPr lang="de-DE" altLang="en-US" sz="2500" dirty="0" err="1" smtClean="0"/>
              <a:t>Activity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of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the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Past</a:t>
            </a:r>
            <a:endParaRPr lang="de-DE" altLang="en-US" sz="2500" dirty="0" smtClean="0">
              <a:solidFill>
                <a:srgbClr val="FFFF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95785" y="3138986"/>
            <a:ext cx="840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Solar activity reconstructed via cosmic rays as recorded by 10Be in ice </a:t>
            </a:r>
            <a:r>
              <a:rPr lang="en-GB" sz="1600" dirty="0"/>
              <a:t>core records from Greenland and </a:t>
            </a:r>
            <a:r>
              <a:rPr lang="en-GB" sz="1600" dirty="0" smtClean="0"/>
              <a:t>Antarctica and global </a:t>
            </a:r>
            <a:r>
              <a:rPr lang="en-GB" sz="1600" dirty="0"/>
              <a:t>14C tree ring </a:t>
            </a:r>
            <a:r>
              <a:rPr lang="en-GB" sz="1600" dirty="0" smtClean="0"/>
              <a:t>records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196083" y="1965277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Steinhilber et al. 2012</a:t>
            </a:r>
            <a:endParaRPr lang="en-GB" i="1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" y="3950066"/>
            <a:ext cx="8529851" cy="252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Rechteck 2047"/>
          <p:cNvSpPr/>
          <p:nvPr/>
        </p:nvSpPr>
        <p:spPr bwMode="auto">
          <a:xfrm>
            <a:off x="272955" y="3930555"/>
            <a:ext cx="409433" cy="51861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7017224" y="6243849"/>
            <a:ext cx="1867469" cy="51861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4139821" y="3671248"/>
            <a:ext cx="1867469" cy="377586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el 1"/>
          <p:cNvSpPr>
            <a:spLocks noGrp="1"/>
          </p:cNvSpPr>
          <p:nvPr>
            <p:ph type="title" idx="4294967295"/>
          </p:nvPr>
        </p:nvSpPr>
        <p:spPr>
          <a:xfrm>
            <a:off x="246063" y="239713"/>
            <a:ext cx="8607425" cy="558800"/>
          </a:xfrm>
        </p:spPr>
        <p:txBody>
          <a:bodyPr/>
          <a:lstStyle/>
          <a:p>
            <a:r>
              <a:rPr lang="de-DE" altLang="en-US" sz="2500" dirty="0" err="1" smtClean="0"/>
              <a:t>Frequency</a:t>
            </a:r>
            <a:r>
              <a:rPr lang="de-DE" altLang="en-US" sz="2500" dirty="0" smtClean="0"/>
              <a:t> Analysis </a:t>
            </a:r>
            <a:r>
              <a:rPr lang="de-DE" altLang="en-US" sz="2500" dirty="0" err="1" smtClean="0"/>
              <a:t>of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Holocene</a:t>
            </a:r>
            <a:r>
              <a:rPr lang="de-DE" altLang="en-US" sz="2500" dirty="0" smtClean="0"/>
              <a:t> Solar </a:t>
            </a:r>
            <a:r>
              <a:rPr lang="de-DE" altLang="en-US" sz="2500" dirty="0" err="1" smtClean="0"/>
              <a:t>Activity</a:t>
            </a:r>
            <a:r>
              <a:rPr lang="de-DE" altLang="en-US" sz="2500" dirty="0" smtClean="0"/>
              <a:t> Data</a:t>
            </a:r>
            <a:endParaRPr lang="de-DE" altLang="en-US" sz="2500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 descr="http://kaltesonne.de/wp-content/uploads/2012/04/ker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8"/>
          <a:stretch/>
        </p:blipFill>
        <p:spPr bwMode="auto">
          <a:xfrm>
            <a:off x="172682" y="1282842"/>
            <a:ext cx="6115021" cy="479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 bwMode="auto">
          <a:xfrm>
            <a:off x="354842" y="5568287"/>
            <a:ext cx="600501" cy="723331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302526" y="1339756"/>
            <a:ext cx="600501" cy="723331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073256" y="2021806"/>
            <a:ext cx="2920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en-US" sz="1400" dirty="0" smtClean="0">
                <a:solidFill>
                  <a:srgbClr val="000000"/>
                </a:solidFill>
              </a:rPr>
              <a:t>Data</a:t>
            </a:r>
            <a:r>
              <a:rPr lang="de-DE" altLang="en-US" sz="1400" dirty="0">
                <a:solidFill>
                  <a:srgbClr val="000000"/>
                </a:solidFill>
              </a:rPr>
              <a:t>: </a:t>
            </a:r>
            <a:r>
              <a:rPr lang="de-DE" altLang="en-US" sz="1400" dirty="0" err="1">
                <a:solidFill>
                  <a:srgbClr val="000000"/>
                </a:solidFill>
              </a:rPr>
              <a:t>Solanki</a:t>
            </a:r>
            <a:r>
              <a:rPr lang="de-DE" altLang="en-US" sz="1400" dirty="0">
                <a:solidFill>
                  <a:srgbClr val="000000"/>
                </a:solidFill>
              </a:rPr>
              <a:t> et al. </a:t>
            </a:r>
            <a:r>
              <a:rPr lang="de-DE" altLang="en-US" sz="1400" dirty="0" smtClean="0">
                <a:solidFill>
                  <a:srgbClr val="000000"/>
                </a:solidFill>
              </a:rPr>
              <a:t>2004</a:t>
            </a:r>
            <a:br>
              <a:rPr lang="de-DE" altLang="en-US" sz="1400" dirty="0" smtClean="0">
                <a:solidFill>
                  <a:srgbClr val="000000"/>
                </a:solidFill>
              </a:rPr>
            </a:br>
            <a:endParaRPr lang="de-DE" altLang="en-US" sz="1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en-US" sz="1400" dirty="0" smtClean="0">
                <a:solidFill>
                  <a:srgbClr val="000000"/>
                </a:solidFill>
              </a:rPr>
              <a:t>Analysis </a:t>
            </a:r>
            <a:r>
              <a:rPr lang="de-DE" altLang="en-US" sz="1400" dirty="0" err="1">
                <a:solidFill>
                  <a:srgbClr val="000000"/>
                </a:solidFill>
              </a:rPr>
              <a:t>from</a:t>
            </a:r>
            <a:r>
              <a:rPr lang="de-DE" altLang="en-US" sz="1400" dirty="0">
                <a:solidFill>
                  <a:srgbClr val="000000"/>
                </a:solidFill>
              </a:rPr>
              <a:t> Kern et al. 2012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014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el 1"/>
          <p:cNvSpPr>
            <a:spLocks noGrp="1"/>
          </p:cNvSpPr>
          <p:nvPr>
            <p:ph type="title" idx="4294967295"/>
          </p:nvPr>
        </p:nvSpPr>
        <p:spPr>
          <a:xfrm>
            <a:off x="340656" y="428899"/>
            <a:ext cx="4593951" cy="558800"/>
          </a:xfrm>
        </p:spPr>
        <p:txBody>
          <a:bodyPr/>
          <a:lstStyle/>
          <a:p>
            <a:r>
              <a:rPr lang="de-DE" altLang="en-US" sz="2500" dirty="0" err="1" smtClean="0"/>
              <a:t>Overview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of</a:t>
            </a:r>
            <a:r>
              <a:rPr lang="de-DE" altLang="en-US" sz="2500" dirty="0" smtClean="0"/>
              <a:t> Solar Cycle </a:t>
            </a:r>
            <a:r>
              <a:rPr lang="de-DE" altLang="en-US" sz="2500" dirty="0" err="1" smtClean="0"/>
              <a:t>Types</a:t>
            </a:r>
            <a:endParaRPr lang="de-DE" altLang="en-US" sz="2500" dirty="0" smtClean="0">
              <a:solidFill>
                <a:srgbClr val="FFFF00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506827" y="3786388"/>
            <a:ext cx="102517" cy="1824369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16200000">
            <a:off x="1006616" y="2962142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Schwabe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62626" y="5628068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11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 bwMode="auto">
          <a:xfrm>
            <a:off x="1878170" y="3797120"/>
            <a:ext cx="115911" cy="180304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1615205" y="319181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Hale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727300" y="563879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22</a:t>
            </a:r>
            <a:endParaRPr lang="de-DE" sz="1400" dirty="0"/>
          </a:p>
        </p:txBody>
      </p:sp>
      <p:sp>
        <p:nvSpPr>
          <p:cNvPr id="12" name="Rechteck 11"/>
          <p:cNvSpPr/>
          <p:nvPr/>
        </p:nvSpPr>
        <p:spPr bwMode="auto">
          <a:xfrm>
            <a:off x="2648762" y="3820730"/>
            <a:ext cx="119838" cy="179267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 rot="16200000">
            <a:off x="2071610" y="299648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Gleissberg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497892" y="566240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87</a:t>
            </a:r>
            <a:endParaRPr lang="de-DE" sz="1400" dirty="0"/>
          </a:p>
        </p:txBody>
      </p:sp>
      <p:sp>
        <p:nvSpPr>
          <p:cNvPr id="15" name="Rechteck 14"/>
          <p:cNvSpPr/>
          <p:nvPr/>
        </p:nvSpPr>
        <p:spPr bwMode="auto">
          <a:xfrm>
            <a:off x="3818603" y="3792824"/>
            <a:ext cx="115911" cy="180304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3021326" y="2749634"/>
            <a:ext cx="172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Suess/de Vries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3618040" y="563450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210</a:t>
            </a:r>
            <a:endParaRPr lang="de-DE" sz="1400" dirty="0"/>
          </a:p>
        </p:txBody>
      </p:sp>
      <p:sp>
        <p:nvSpPr>
          <p:cNvPr id="18" name="Rechteck 17"/>
          <p:cNvSpPr/>
          <p:nvPr/>
        </p:nvSpPr>
        <p:spPr bwMode="auto">
          <a:xfrm>
            <a:off x="5220266" y="3829313"/>
            <a:ext cx="132784" cy="1784087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 rot="16200000">
            <a:off x="4931653" y="323688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Eddy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919407" y="5670992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1.000</a:t>
            </a:r>
            <a:endParaRPr lang="de-DE" sz="1400" dirty="0"/>
          </a:p>
        </p:txBody>
      </p:sp>
      <p:sp>
        <p:nvSpPr>
          <p:cNvPr id="21" name="Rechteck 20"/>
          <p:cNvSpPr/>
          <p:nvPr/>
        </p:nvSpPr>
        <p:spPr bwMode="auto">
          <a:xfrm>
            <a:off x="6905267" y="3827165"/>
            <a:ext cx="117833" cy="1767185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6462766" y="3105950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Hallstatt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6630164" y="5668844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2.300</a:t>
            </a:r>
            <a:endParaRPr lang="de-DE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7271966" y="5653817"/>
            <a:ext cx="636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Years</a:t>
            </a:r>
            <a:endParaRPr lang="de-DE" sz="1400" dirty="0"/>
          </a:p>
        </p:txBody>
      </p:sp>
      <p:cxnSp>
        <p:nvCxnSpPr>
          <p:cNvPr id="25" name="Gerade Verbindung 24"/>
          <p:cNvCxnSpPr/>
          <p:nvPr/>
        </p:nvCxnSpPr>
        <p:spPr bwMode="auto">
          <a:xfrm flipH="1">
            <a:off x="1054100" y="2060620"/>
            <a:ext cx="1968" cy="353373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feld 25"/>
          <p:cNvSpPr txBox="1"/>
          <p:nvPr/>
        </p:nvSpPr>
        <p:spPr>
          <a:xfrm>
            <a:off x="3396278" y="585988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Cycle Duration</a:t>
            </a:r>
            <a:endParaRPr lang="de-DE" dirty="0"/>
          </a:p>
        </p:txBody>
      </p:sp>
      <p:cxnSp>
        <p:nvCxnSpPr>
          <p:cNvPr id="28" name="Gerade Verbindung 27"/>
          <p:cNvCxnSpPr/>
          <p:nvPr/>
        </p:nvCxnSpPr>
        <p:spPr bwMode="auto">
          <a:xfrm flipH="1">
            <a:off x="1029076" y="5598514"/>
            <a:ext cx="6445612" cy="1175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364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el 1"/>
          <p:cNvSpPr>
            <a:spLocks noGrp="1"/>
          </p:cNvSpPr>
          <p:nvPr>
            <p:ph type="title" idx="4294967295"/>
          </p:nvPr>
        </p:nvSpPr>
        <p:spPr>
          <a:xfrm>
            <a:off x="246063" y="239713"/>
            <a:ext cx="8607425" cy="558800"/>
          </a:xfrm>
        </p:spPr>
        <p:txBody>
          <a:bodyPr/>
          <a:lstStyle/>
          <a:p>
            <a:r>
              <a:rPr lang="de-DE" altLang="en-US" sz="2500" dirty="0"/>
              <a:t>Hallstatt </a:t>
            </a:r>
            <a:r>
              <a:rPr lang="de-DE" altLang="en-US" sz="2500" dirty="0" smtClean="0"/>
              <a:t>(2300 </a:t>
            </a:r>
            <a:r>
              <a:rPr lang="de-DE" altLang="en-US" sz="2500" dirty="0" err="1" smtClean="0"/>
              <a:t>years</a:t>
            </a:r>
            <a:r>
              <a:rPr lang="de-DE" altLang="en-US" sz="2500" dirty="0" smtClean="0"/>
              <a:t>) </a:t>
            </a:r>
            <a:r>
              <a:rPr lang="de-DE" altLang="en-US" sz="2500" dirty="0" err="1"/>
              <a:t>and</a:t>
            </a:r>
            <a:r>
              <a:rPr lang="de-DE" altLang="en-US" sz="2500" dirty="0"/>
              <a:t> </a:t>
            </a:r>
            <a:r>
              <a:rPr lang="de-DE" altLang="en-US" sz="2500" dirty="0" smtClean="0"/>
              <a:t>Eddy (</a:t>
            </a:r>
            <a:r>
              <a:rPr lang="de-DE" altLang="en-US" sz="2500" dirty="0" smtClean="0"/>
              <a:t>1000 </a:t>
            </a:r>
            <a:r>
              <a:rPr lang="de-DE" altLang="en-US" sz="2500" dirty="0" err="1" smtClean="0"/>
              <a:t>years</a:t>
            </a:r>
            <a:r>
              <a:rPr lang="de-DE" altLang="en-US" sz="2500" dirty="0" smtClean="0"/>
              <a:t>) </a:t>
            </a:r>
            <a:r>
              <a:rPr lang="de-DE" altLang="en-US" sz="2500" dirty="0" err="1" smtClean="0"/>
              <a:t>Cycles</a:t>
            </a:r>
            <a:endParaRPr lang="de-DE" altLang="en-US" sz="2500" dirty="0" smtClean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4627" r="29722" b="34142"/>
          <a:stretch/>
        </p:blipFill>
        <p:spPr bwMode="auto">
          <a:xfrm>
            <a:off x="1173707" y="696037"/>
            <a:ext cx="6673756" cy="316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9" t="25886" r="29126" b="70125"/>
          <a:stretch/>
        </p:blipFill>
        <p:spPr bwMode="auto">
          <a:xfrm>
            <a:off x="780196" y="4021537"/>
            <a:ext cx="8183303" cy="37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9" t="26632" r="29651" b="22808"/>
          <a:stretch/>
        </p:blipFill>
        <p:spPr bwMode="auto">
          <a:xfrm>
            <a:off x="341192" y="3998794"/>
            <a:ext cx="4393070" cy="2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286467" y="4642188"/>
            <a:ext cx="3766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/>
              <a:t>“Our </a:t>
            </a:r>
            <a:r>
              <a:rPr lang="en-GB" sz="1600" b="1" i="1" dirty="0"/>
              <a:t>wavelet analysis identifies fundamental solar modes at 2300-yr (</a:t>
            </a:r>
            <a:r>
              <a:rPr lang="en-GB" sz="1600" b="1" i="1" dirty="0" err="1"/>
              <a:t>Hallstattzeit</a:t>
            </a:r>
            <a:r>
              <a:rPr lang="en-GB" sz="1600" b="1" i="1" dirty="0"/>
              <a:t>), 1000-yr (Eddy), and 500-yr (unnamed) </a:t>
            </a:r>
            <a:r>
              <a:rPr lang="en-GB" sz="1600" b="1" i="1" dirty="0" smtClean="0"/>
              <a:t>periodicities”</a:t>
            </a:r>
            <a:endParaRPr lang="en-GB" sz="1600" b="1" dirty="0"/>
          </a:p>
        </p:txBody>
      </p:sp>
      <p:sp>
        <p:nvSpPr>
          <p:cNvPr id="4" name="Rechteck 3"/>
          <p:cNvSpPr/>
          <p:nvPr/>
        </p:nvSpPr>
        <p:spPr bwMode="auto">
          <a:xfrm>
            <a:off x="1709530" y="5152445"/>
            <a:ext cx="3005593" cy="151075"/>
          </a:xfrm>
          <a:prstGeom prst="rect">
            <a:avLst/>
          </a:prstGeom>
          <a:solidFill>
            <a:srgbClr val="FFFF00">
              <a:alpha val="48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382988" y="5304846"/>
            <a:ext cx="2805485" cy="125895"/>
          </a:xfrm>
          <a:prstGeom prst="rect">
            <a:avLst/>
          </a:prstGeom>
          <a:solidFill>
            <a:srgbClr val="FFFF00">
              <a:alpha val="48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Gerade Verbindung 28"/>
          <p:cNvCxnSpPr>
            <a:stCxn id="5124" idx="3"/>
          </p:cNvCxnSpPr>
          <p:nvPr/>
        </p:nvCxnSpPr>
        <p:spPr bwMode="auto">
          <a:xfrm flipV="1">
            <a:off x="4734262" y="4762005"/>
            <a:ext cx="633385" cy="51967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>
            <a:off x="4723075" y="5486400"/>
            <a:ext cx="668322" cy="17813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141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Inhaltsplatzhalter 2"/>
          <p:cNvSpPr>
            <a:spLocks noGrp="1"/>
          </p:cNvSpPr>
          <p:nvPr>
            <p:ph idx="4294967295"/>
          </p:nvPr>
        </p:nvSpPr>
        <p:spPr>
          <a:xfrm>
            <a:off x="6632575" y="1700213"/>
            <a:ext cx="2374900" cy="2598737"/>
          </a:xfrm>
        </p:spPr>
        <p:txBody>
          <a:bodyPr/>
          <a:lstStyle/>
          <a:p>
            <a:r>
              <a:rPr lang="de-DE" altLang="en-US" sz="1500" smtClean="0"/>
              <a:t>Radiative forcing according to IPCC AR4:</a:t>
            </a:r>
          </a:p>
          <a:p>
            <a:pPr lvl="1"/>
            <a:r>
              <a:rPr lang="de-DE" altLang="en-US" sz="1500" smtClean="0"/>
              <a:t>CO</a:t>
            </a:r>
            <a:r>
              <a:rPr lang="de-DE" altLang="en-US" sz="1500" baseline="-25000" smtClean="0"/>
              <a:t>2</a:t>
            </a:r>
            <a:r>
              <a:rPr lang="de-DE" altLang="en-US" sz="1500" smtClean="0"/>
              <a:t>: 1.66 W/m</a:t>
            </a:r>
            <a:r>
              <a:rPr lang="de-DE" altLang="en-US" sz="1500" baseline="30000" smtClean="0"/>
              <a:t>2</a:t>
            </a:r>
            <a:endParaRPr lang="de-DE" altLang="en-US" sz="1500" smtClean="0"/>
          </a:p>
          <a:p>
            <a:pPr lvl="1"/>
            <a:r>
              <a:rPr lang="de-DE" altLang="en-US" sz="1500" smtClean="0"/>
              <a:t>Sun: 0,12 W/m</a:t>
            </a:r>
            <a:r>
              <a:rPr lang="de-DE" altLang="en-US" sz="1500" baseline="30000" smtClean="0"/>
              <a:t>2</a:t>
            </a:r>
            <a:r>
              <a:rPr lang="de-DE" altLang="en-US" sz="1500" smtClean="0"/>
              <a:t> </a:t>
            </a:r>
          </a:p>
          <a:p>
            <a:r>
              <a:rPr lang="de-DE" altLang="en-US" sz="1500" smtClean="0"/>
              <a:t>Sun has hardly any climatic significance in the IPCC models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712788"/>
            <a:ext cx="8443912" cy="6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itel 1"/>
          <p:cNvSpPr>
            <a:spLocks noGrp="1"/>
          </p:cNvSpPr>
          <p:nvPr>
            <p:ph type="title" idx="4294967295"/>
          </p:nvPr>
        </p:nvSpPr>
        <p:spPr>
          <a:xfrm>
            <a:off x="182998" y="239713"/>
            <a:ext cx="8897937" cy="558800"/>
          </a:xfrm>
        </p:spPr>
        <p:txBody>
          <a:bodyPr/>
          <a:lstStyle/>
          <a:p>
            <a:r>
              <a:rPr lang="de-DE" altLang="en-US" sz="2500" dirty="0" smtClean="0"/>
              <a:t>Claim in IPCC 2013 (AR5): </a:t>
            </a:r>
            <a:r>
              <a:rPr lang="de-DE" altLang="en-US" sz="2500" dirty="0" err="1" smtClean="0"/>
              <a:t>Hardly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any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climate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effect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of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the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sun</a:t>
            </a:r>
            <a:endParaRPr lang="de-DE" alt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5148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el 1"/>
          <p:cNvSpPr>
            <a:spLocks noGrp="1"/>
          </p:cNvSpPr>
          <p:nvPr>
            <p:ph type="title" idx="4294967295"/>
          </p:nvPr>
        </p:nvSpPr>
        <p:spPr>
          <a:xfrm>
            <a:off x="246063" y="239713"/>
            <a:ext cx="8897937" cy="558800"/>
          </a:xfrm>
        </p:spPr>
        <p:txBody>
          <a:bodyPr/>
          <a:lstStyle/>
          <a:p>
            <a:r>
              <a:rPr lang="de-DE" altLang="en-US" sz="2500" u="sng" dirty="0" smtClean="0"/>
              <a:t>BUT:</a:t>
            </a:r>
            <a:r>
              <a:rPr lang="de-DE" altLang="en-US" sz="2500" dirty="0" smtClean="0"/>
              <a:t> Geological </a:t>
            </a:r>
            <a:r>
              <a:rPr lang="de-DE" altLang="en-US" sz="2500" dirty="0" err="1" smtClean="0"/>
              <a:t>and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historical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data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show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significant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influence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of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climate</a:t>
            </a:r>
            <a:r>
              <a:rPr lang="de-DE" altLang="en-US" sz="2500" dirty="0" smtClean="0"/>
              <a:t> </a:t>
            </a:r>
            <a:r>
              <a:rPr lang="de-DE" altLang="en-US" sz="2500" dirty="0" err="1" smtClean="0"/>
              <a:t>by</a:t>
            </a:r>
            <a:r>
              <a:rPr lang="de-DE" altLang="en-US" sz="2500" dirty="0" smtClean="0"/>
              <a:t> solar </a:t>
            </a:r>
            <a:r>
              <a:rPr lang="de-DE" altLang="en-US" sz="2500" dirty="0" err="1" smtClean="0"/>
              <a:t>activity</a:t>
            </a:r>
            <a:r>
              <a:rPr lang="de-DE" altLang="en-US" sz="2500" dirty="0" smtClean="0"/>
              <a:t>. </a:t>
            </a:r>
            <a:r>
              <a:rPr lang="de-DE" altLang="en-US" sz="2500" b="1" dirty="0" err="1"/>
              <a:t>How</a:t>
            </a:r>
            <a:r>
              <a:rPr lang="de-DE" altLang="en-US" sz="2500" b="1" dirty="0"/>
              <a:t> </a:t>
            </a:r>
            <a:r>
              <a:rPr lang="de-DE" altLang="en-US" sz="2500" b="1" dirty="0" err="1"/>
              <a:t>to</a:t>
            </a:r>
            <a:r>
              <a:rPr lang="de-DE" altLang="en-US" sz="2500" b="1" dirty="0"/>
              <a:t> </a:t>
            </a:r>
            <a:r>
              <a:rPr lang="de-DE" altLang="en-US" sz="2500" b="1" dirty="0" err="1"/>
              <a:t>solve</a:t>
            </a:r>
            <a:r>
              <a:rPr lang="de-DE" altLang="en-US" sz="2500" b="1" dirty="0"/>
              <a:t> </a:t>
            </a:r>
            <a:r>
              <a:rPr lang="de-DE" altLang="en-US" sz="2500" b="1" dirty="0" err="1"/>
              <a:t>the</a:t>
            </a:r>
            <a:r>
              <a:rPr lang="de-DE" altLang="en-US" sz="2500" b="1" dirty="0"/>
              <a:t> </a:t>
            </a:r>
            <a:r>
              <a:rPr lang="de-DE" altLang="en-US" sz="2500" b="1" dirty="0" err="1"/>
              <a:t>enigma</a:t>
            </a:r>
            <a:r>
              <a:rPr lang="de-DE" altLang="en-US" sz="2500" b="1" dirty="0"/>
              <a:t>? </a:t>
            </a:r>
            <a:endParaRPr lang="de-DE" altLang="en-US" sz="2500" dirty="0" smtClean="0">
              <a:solidFill>
                <a:srgbClr val="FFFF00"/>
              </a:solidFill>
            </a:endParaRPr>
          </a:p>
        </p:txBody>
      </p:sp>
      <p:pic>
        <p:nvPicPr>
          <p:cNvPr id="8194" name="Picture 2" descr="http://blog.heartland.org/wp-content/uploads/2013/07/2013-NIPCC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4" y="1282715"/>
            <a:ext cx="3970644" cy="51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otrickszone.com/wp-content/uploads/2013/09/Neglected-S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11" y="1268304"/>
            <a:ext cx="3334792" cy="51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WE Dea Char">
  <a:themeElements>
    <a:clrScheme name="RWE Dea Char white_neu 1">
      <a:dk1>
        <a:srgbClr val="000000"/>
      </a:dk1>
      <a:lt1>
        <a:srgbClr val="FFFFFF"/>
      </a:lt1>
      <a:dk2>
        <a:srgbClr val="FFE600"/>
      </a:dk2>
      <a:lt2>
        <a:srgbClr val="565A5E"/>
      </a:lt2>
      <a:accent1>
        <a:srgbClr val="0050A6"/>
      </a:accent1>
      <a:accent2>
        <a:srgbClr val="3D67AE"/>
      </a:accent2>
      <a:accent3>
        <a:srgbClr val="FFFFFF"/>
      </a:accent3>
      <a:accent4>
        <a:srgbClr val="000000"/>
      </a:accent4>
      <a:accent5>
        <a:srgbClr val="AAB3D0"/>
      </a:accent5>
      <a:accent6>
        <a:srgbClr val="365D9D"/>
      </a:accent6>
      <a:hlink>
        <a:srgbClr val="99CCFF"/>
      </a:hlink>
      <a:folHlink>
        <a:srgbClr val="99BADD"/>
      </a:folHlink>
    </a:clrScheme>
    <a:fontScheme name="RWE Dea Char white_n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WE Dea Char white_neu 1">
        <a:dk1>
          <a:srgbClr val="000000"/>
        </a:dk1>
        <a:lt1>
          <a:srgbClr val="FFFFFF"/>
        </a:lt1>
        <a:dk2>
          <a:srgbClr val="FFE600"/>
        </a:dk2>
        <a:lt2>
          <a:srgbClr val="565A5E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RWE Dea Char">
  <a:themeElements>
    <a:clrScheme name="RWE Dea Char white_neu 1">
      <a:dk1>
        <a:srgbClr val="000000"/>
      </a:dk1>
      <a:lt1>
        <a:srgbClr val="FFFFFF"/>
      </a:lt1>
      <a:dk2>
        <a:srgbClr val="FFE600"/>
      </a:dk2>
      <a:lt2>
        <a:srgbClr val="565A5E"/>
      </a:lt2>
      <a:accent1>
        <a:srgbClr val="0050A6"/>
      </a:accent1>
      <a:accent2>
        <a:srgbClr val="3D67AE"/>
      </a:accent2>
      <a:accent3>
        <a:srgbClr val="FFFFFF"/>
      </a:accent3>
      <a:accent4>
        <a:srgbClr val="000000"/>
      </a:accent4>
      <a:accent5>
        <a:srgbClr val="AAB3D0"/>
      </a:accent5>
      <a:accent6>
        <a:srgbClr val="365D9D"/>
      </a:accent6>
      <a:hlink>
        <a:srgbClr val="99CCFF"/>
      </a:hlink>
      <a:folHlink>
        <a:srgbClr val="99BADD"/>
      </a:folHlink>
    </a:clrScheme>
    <a:fontScheme name="RWE Dea Char white_n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WE Dea Char white_neu 1">
        <a:dk1>
          <a:srgbClr val="000000"/>
        </a:dk1>
        <a:lt1>
          <a:srgbClr val="FFFFFF"/>
        </a:lt1>
        <a:dk2>
          <a:srgbClr val="FFE600"/>
        </a:dk2>
        <a:lt2>
          <a:srgbClr val="565A5E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RWE Dea Char">
  <a:themeElements>
    <a:clrScheme name="RWE Dea Char white_neu 1">
      <a:dk1>
        <a:srgbClr val="000000"/>
      </a:dk1>
      <a:lt1>
        <a:srgbClr val="FFFFFF"/>
      </a:lt1>
      <a:dk2>
        <a:srgbClr val="FFE600"/>
      </a:dk2>
      <a:lt2>
        <a:srgbClr val="565A5E"/>
      </a:lt2>
      <a:accent1>
        <a:srgbClr val="0050A6"/>
      </a:accent1>
      <a:accent2>
        <a:srgbClr val="3D67AE"/>
      </a:accent2>
      <a:accent3>
        <a:srgbClr val="FFFFFF"/>
      </a:accent3>
      <a:accent4>
        <a:srgbClr val="000000"/>
      </a:accent4>
      <a:accent5>
        <a:srgbClr val="AAB3D0"/>
      </a:accent5>
      <a:accent6>
        <a:srgbClr val="365D9D"/>
      </a:accent6>
      <a:hlink>
        <a:srgbClr val="99CCFF"/>
      </a:hlink>
      <a:folHlink>
        <a:srgbClr val="99BADD"/>
      </a:folHlink>
    </a:clrScheme>
    <a:fontScheme name="RWE Dea Char white_n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WE Dea Char white_neu 1">
        <a:dk1>
          <a:srgbClr val="000000"/>
        </a:dk1>
        <a:lt1>
          <a:srgbClr val="FFFFFF"/>
        </a:lt1>
        <a:dk2>
          <a:srgbClr val="FFE600"/>
        </a:dk2>
        <a:lt2>
          <a:srgbClr val="565A5E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RWE Dea Char">
  <a:themeElements>
    <a:clrScheme name="RWE Dea Char white_neu 1">
      <a:dk1>
        <a:srgbClr val="000000"/>
      </a:dk1>
      <a:lt1>
        <a:srgbClr val="FFFFFF"/>
      </a:lt1>
      <a:dk2>
        <a:srgbClr val="FFE600"/>
      </a:dk2>
      <a:lt2>
        <a:srgbClr val="565A5E"/>
      </a:lt2>
      <a:accent1>
        <a:srgbClr val="0050A6"/>
      </a:accent1>
      <a:accent2>
        <a:srgbClr val="3D67AE"/>
      </a:accent2>
      <a:accent3>
        <a:srgbClr val="FFFFFF"/>
      </a:accent3>
      <a:accent4>
        <a:srgbClr val="000000"/>
      </a:accent4>
      <a:accent5>
        <a:srgbClr val="AAB3D0"/>
      </a:accent5>
      <a:accent6>
        <a:srgbClr val="365D9D"/>
      </a:accent6>
      <a:hlink>
        <a:srgbClr val="99CCFF"/>
      </a:hlink>
      <a:folHlink>
        <a:srgbClr val="99BADD"/>
      </a:folHlink>
    </a:clrScheme>
    <a:fontScheme name="RWE Dea Char white_n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WE Dea Char white_neu 1">
        <a:dk1>
          <a:srgbClr val="000000"/>
        </a:dk1>
        <a:lt1>
          <a:srgbClr val="FFFFFF"/>
        </a:lt1>
        <a:dk2>
          <a:srgbClr val="FFE600"/>
        </a:dk2>
        <a:lt2>
          <a:srgbClr val="565A5E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7_RWE Dea Char">
  <a:themeElements>
    <a:clrScheme name="RWE Dea Char white_neu 1">
      <a:dk1>
        <a:srgbClr val="000000"/>
      </a:dk1>
      <a:lt1>
        <a:srgbClr val="FFFFFF"/>
      </a:lt1>
      <a:dk2>
        <a:srgbClr val="FFE600"/>
      </a:dk2>
      <a:lt2>
        <a:srgbClr val="565A5E"/>
      </a:lt2>
      <a:accent1>
        <a:srgbClr val="0050A6"/>
      </a:accent1>
      <a:accent2>
        <a:srgbClr val="3D67AE"/>
      </a:accent2>
      <a:accent3>
        <a:srgbClr val="FFFFFF"/>
      </a:accent3>
      <a:accent4>
        <a:srgbClr val="000000"/>
      </a:accent4>
      <a:accent5>
        <a:srgbClr val="AAB3D0"/>
      </a:accent5>
      <a:accent6>
        <a:srgbClr val="365D9D"/>
      </a:accent6>
      <a:hlink>
        <a:srgbClr val="99CCFF"/>
      </a:hlink>
      <a:folHlink>
        <a:srgbClr val="99BADD"/>
      </a:folHlink>
    </a:clrScheme>
    <a:fontScheme name="RWE Dea Char white_n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WE Dea Char white_neu 1">
        <a:dk1>
          <a:srgbClr val="000000"/>
        </a:dk1>
        <a:lt1>
          <a:srgbClr val="FFFFFF"/>
        </a:lt1>
        <a:dk2>
          <a:srgbClr val="FFE600"/>
        </a:dk2>
        <a:lt2>
          <a:srgbClr val="565A5E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FFE600"/>
      </a:dk2>
      <a:lt2>
        <a:srgbClr val="565A5E"/>
      </a:lt2>
      <a:accent1>
        <a:srgbClr val="0050A6"/>
      </a:accent1>
      <a:accent2>
        <a:srgbClr val="3D67AE"/>
      </a:accent2>
      <a:accent3>
        <a:srgbClr val="FFFFFF"/>
      </a:accent3>
      <a:accent4>
        <a:srgbClr val="000000"/>
      </a:accent4>
      <a:accent5>
        <a:srgbClr val="AAB3D0"/>
      </a:accent5>
      <a:accent6>
        <a:srgbClr val="365D9D"/>
      </a:accent6>
      <a:hlink>
        <a:srgbClr val="99CCFF"/>
      </a:hlink>
      <a:folHlink>
        <a:srgbClr val="99BADD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RWE Dea Char</Template>
  <TotalTime>0</TotalTime>
  <Words>589</Words>
  <Application>Microsoft Office PowerPoint</Application>
  <PresentationFormat>Bildschirmpräsentation (4:3)</PresentationFormat>
  <Paragraphs>91</Paragraphs>
  <Slides>29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RWE Dea Char</vt:lpstr>
      <vt:lpstr>3_RWE Dea Char</vt:lpstr>
      <vt:lpstr>9_RWE Dea Char</vt:lpstr>
      <vt:lpstr>8_RWE Dea Char</vt:lpstr>
      <vt:lpstr>27_RWE Dea Char</vt:lpstr>
      <vt:lpstr>PowerPoint-Präsentation</vt:lpstr>
      <vt:lpstr>Our Sun</vt:lpstr>
      <vt:lpstr>The 11 Year Solar Cycle: The Shortest of all Cycles</vt:lpstr>
      <vt:lpstr>Reconstruction of Solar Activity of the Past</vt:lpstr>
      <vt:lpstr>Frequency Analysis of Holocene Solar Activity Data</vt:lpstr>
      <vt:lpstr>Overview of Solar Cycle Types</vt:lpstr>
      <vt:lpstr>Hallstatt (2300 years) and Eddy (1000 years) Cycles</vt:lpstr>
      <vt:lpstr>Claim in IPCC 2013 (AR5): Hardly any climate effect of the sun</vt:lpstr>
      <vt:lpstr>BUT: Geological and historical data show significant influence of climate by solar activity. How to solve the enigma? </vt:lpstr>
      <vt:lpstr>ScienceDirect: 22,683 hits when searching for „solar forcing“</vt:lpstr>
      <vt:lpstr>Club du Soleil by Maarten Blaauw (Queen's Univ. Belfast):  Overview of new papers on solar-climate interaction</vt:lpstr>
      <vt:lpstr>“Surprising“ Findings in Steinhilber et al. 2012:</vt:lpstr>
      <vt:lpstr>Junginger et al. 2014</vt:lpstr>
      <vt:lpstr>Moffa-Sánchez et al. 2014</vt:lpstr>
      <vt:lpstr>Ogurtsov &amp; Oinonen 2014</vt:lpstr>
      <vt:lpstr>How much has the planet warmed up in the last 150 years?</vt:lpstr>
      <vt:lpstr>Global Warming of the 20th Century: 0.8°C</vt:lpstr>
      <vt:lpstr>What was the reason for this warming?</vt:lpstr>
      <vt:lpstr>Increase of Temperature, CO2 and Solar Activity</vt:lpstr>
      <vt:lpstr>Solar activity of the past decades was one of the highest over the past 10.000 years</vt:lpstr>
      <vt:lpstr>Has the planet been heating up to unprecedented levels?</vt:lpstr>
      <vt:lpstr>Greenland Temperature reconstruction for the past 5,000 years based on deuterium in ice cores</vt:lpstr>
      <vt:lpstr>Rennaissance of the Medieval Warm Period</vt:lpstr>
      <vt:lpstr>History Match: Sun without climate effect?</vt:lpstr>
      <vt:lpstr>A large number of studies yield a CO2 climate sensitivity that is significantly reduced compared to the IPCC value</vt:lpstr>
      <vt:lpstr>Proposed CO2 Climate Sensitivities</vt:lpstr>
      <vt:lpstr>How much will the planet warm up until 2100?</vt:lpstr>
      <vt:lpstr>PowerPoint-Präsentation</vt:lpstr>
      <vt:lpstr>PowerPoint-Präsentation</vt:lpstr>
    </vt:vector>
  </TitlesOfParts>
  <Company>RWE Dea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Subject</dc:subject>
  <dc:creator>Lüning, Dr. Sebastian</dc:creator>
  <dc:description>Template: 2008-05-23</dc:description>
  <cp:lastModifiedBy>sluning</cp:lastModifiedBy>
  <cp:revision>244</cp:revision>
  <cp:lastPrinted>2012-02-28T08:08:50Z</cp:lastPrinted>
  <dcterms:created xsi:type="dcterms:W3CDTF">2011-08-05T05:16:05Z</dcterms:created>
  <dcterms:modified xsi:type="dcterms:W3CDTF">2014-07-07T13:26:59Z</dcterms:modified>
</cp:coreProperties>
</file>