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7" r:id="rId2"/>
    <p:sldId id="278" r:id="rId3"/>
    <p:sldId id="265" r:id="rId4"/>
    <p:sldId id="309" r:id="rId5"/>
    <p:sldId id="305" r:id="rId6"/>
    <p:sldId id="259" r:id="rId7"/>
    <p:sldId id="306" r:id="rId8"/>
    <p:sldId id="298" r:id="rId9"/>
    <p:sldId id="257" r:id="rId10"/>
    <p:sldId id="283" r:id="rId11"/>
    <p:sldId id="275" r:id="rId12"/>
    <p:sldId id="274" r:id="rId13"/>
    <p:sldId id="276" r:id="rId14"/>
    <p:sldId id="307" r:id="rId15"/>
    <p:sldId id="313" r:id="rId16"/>
    <p:sldId id="285" r:id="rId17"/>
    <p:sldId id="284" r:id="rId18"/>
    <p:sldId id="286" r:id="rId19"/>
    <p:sldId id="272" r:id="rId20"/>
    <p:sldId id="280" r:id="rId21"/>
    <p:sldId id="266" r:id="rId22"/>
    <p:sldId id="310" r:id="rId23"/>
    <p:sldId id="319" r:id="rId24"/>
    <p:sldId id="311" r:id="rId25"/>
    <p:sldId id="320" r:id="rId26"/>
    <p:sldId id="312" r:id="rId27"/>
    <p:sldId id="321" r:id="rId28"/>
    <p:sldId id="314" r:id="rId29"/>
    <p:sldId id="316" r:id="rId30"/>
    <p:sldId id="315" r:id="rId31"/>
    <p:sldId id="318" r:id="rId32"/>
    <p:sldId id="317" r:id="rId3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FA32-28B1-8045-A76D-6FD136CFA748}" type="datetimeFigureOut">
              <a:rPr lang="sv-SE" smtClean="0"/>
              <a:t>2014-07-08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B1FE-FE93-E84B-B9E8-4A4CE8764B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B1FE-FE93-E84B-B9E8-4A4CE8764BB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37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88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9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3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32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50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26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0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287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48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4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952D-283E-2641-8958-639BE7ABE6A5}" type="datetimeFigureOut">
              <a:rPr lang="sv-SE" smtClean="0"/>
              <a:t>2014-07-08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B491-CD39-8747-9957-439579753D02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28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381000" y="123102"/>
            <a:ext cx="8382000" cy="650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ICCC-9, Las Vegas, July 7-9, 2014 </a:t>
            </a:r>
          </a:p>
          <a:p>
            <a:pPr algn="ctr">
              <a:spcAft>
                <a:spcPts val="1200"/>
              </a:spcAft>
            </a:pPr>
            <a:endParaRPr lang="en-GB" sz="2400" dirty="0" smtClean="0">
              <a:solidFill>
                <a:srgbClr val="FF0000"/>
              </a:solidFill>
              <a:latin typeface="Times New Roman" charset="0"/>
            </a:endParaRPr>
          </a:p>
          <a:p>
            <a:pPr algn="ctr">
              <a:spcAft>
                <a:spcPts val="1200"/>
              </a:spcAft>
            </a:pPr>
            <a:endParaRPr lang="en-GB" sz="2400" dirty="0">
              <a:solidFill>
                <a:srgbClr val="FF0000"/>
              </a:solidFill>
              <a:latin typeface="Times New Roman" charset="0"/>
            </a:endParaRPr>
          </a:p>
          <a:p>
            <a:pPr algn="ctr">
              <a:spcAft>
                <a:spcPts val="1200"/>
              </a:spcAft>
            </a:pPr>
            <a:r>
              <a:rPr lang="en-GB" sz="4000" dirty="0" smtClean="0">
                <a:solidFill>
                  <a:srgbClr val="FF0000"/>
                </a:solidFill>
                <a:latin typeface="Times New Roman" charset="0"/>
              </a:rPr>
              <a:t>No </a:t>
            </a:r>
            <a:r>
              <a:rPr lang="en-GB" sz="4000" dirty="0">
                <a:solidFill>
                  <a:srgbClr val="FF0000"/>
                </a:solidFill>
                <a:latin typeface="Times New Roman" charset="0"/>
              </a:rPr>
              <a:t>Alarming Sea Level Rise       </a:t>
            </a:r>
            <a:r>
              <a:rPr lang="en-GB" sz="4000" dirty="0" smtClean="0">
                <a:solidFill>
                  <a:srgbClr val="FF0000"/>
                </a:solidFill>
                <a:latin typeface="Times New Roman" charset="0"/>
              </a:rPr>
              <a:t>    </a:t>
            </a:r>
            <a:r>
              <a:rPr lang="en-GB" sz="3200" dirty="0" smtClean="0">
                <a:solidFill>
                  <a:srgbClr val="FF0000"/>
                </a:solidFill>
                <a:latin typeface="Times New Roman" charset="0"/>
              </a:rPr>
              <a:t>Nature itself </a:t>
            </a:r>
            <a:r>
              <a:rPr lang="en-GB" sz="3200" dirty="0" err="1" smtClean="0">
                <a:solidFill>
                  <a:srgbClr val="FF0000"/>
                </a:solidFill>
                <a:latin typeface="Times New Roman" charset="0"/>
              </a:rPr>
              <a:t>vs</a:t>
            </a:r>
            <a:r>
              <a:rPr lang="en-GB" sz="32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Times New Roman" charset="0"/>
              </a:rPr>
              <a:t>IPCC </a:t>
            </a:r>
            <a:r>
              <a:rPr lang="en-GB" sz="3200" dirty="0" smtClean="0">
                <a:solidFill>
                  <a:srgbClr val="FF0000"/>
                </a:solidFill>
                <a:latin typeface="Times New Roman" charset="0"/>
              </a:rPr>
              <a:t>– Observations </a:t>
            </a:r>
            <a:r>
              <a:rPr lang="en-GB" sz="3200" dirty="0" err="1">
                <a:solidFill>
                  <a:srgbClr val="FF0000"/>
                </a:solidFill>
                <a:latin typeface="Times New Roman" charset="0"/>
              </a:rPr>
              <a:t>vs</a:t>
            </a:r>
            <a:r>
              <a:rPr lang="en-GB" sz="3200" dirty="0">
                <a:solidFill>
                  <a:srgbClr val="FF0000"/>
                </a:solidFill>
                <a:latin typeface="Times New Roman" charset="0"/>
              </a:rPr>
              <a:t> Models</a:t>
            </a:r>
            <a:endParaRPr lang="en-GB" dirty="0">
              <a:latin typeface="Times New Roman" charset="0"/>
            </a:endParaRPr>
          </a:p>
          <a:p>
            <a:pPr algn="ctr">
              <a:spcAft>
                <a:spcPts val="1200"/>
              </a:spcAft>
            </a:pPr>
            <a:endParaRPr lang="en-GB" dirty="0">
              <a:latin typeface="Times New Roman" charset="0"/>
            </a:endParaRPr>
          </a:p>
          <a:p>
            <a:pPr algn="ctr"/>
            <a:r>
              <a:rPr lang="en-GB" dirty="0">
                <a:solidFill>
                  <a:srgbClr val="0000FF"/>
                </a:solidFill>
              </a:rPr>
              <a:t>Nils-Axel Mörner</a:t>
            </a:r>
            <a:endParaRPr lang="en-GB" b="0" dirty="0"/>
          </a:p>
          <a:p>
            <a:pPr algn="ctr"/>
            <a:endParaRPr lang="en-GB" b="0" dirty="0"/>
          </a:p>
          <a:p>
            <a:pPr algn="ctr"/>
            <a:r>
              <a:rPr lang="en-GB" dirty="0">
                <a:solidFill>
                  <a:srgbClr val="996633"/>
                </a:solidFill>
              </a:rPr>
              <a:t>Paleogeophysics &amp; Geodynamics, Stockholm, Sweden</a:t>
            </a:r>
            <a:r>
              <a:rPr lang="en-GB" b="0" dirty="0"/>
              <a:t> </a:t>
            </a:r>
          </a:p>
          <a:p>
            <a:pPr algn="ctr"/>
            <a:endParaRPr lang="en-GB" b="0" dirty="0"/>
          </a:p>
          <a:p>
            <a:pPr algn="ctr"/>
            <a:r>
              <a:rPr lang="en-GB" dirty="0">
                <a:solidFill>
                  <a:srgbClr val="800080"/>
                </a:solidFill>
              </a:rPr>
              <a:t>morner@pog.nu</a:t>
            </a:r>
            <a:endParaRPr lang="en-GB" b="0" dirty="0"/>
          </a:p>
          <a:p>
            <a:pPr algn="ctr"/>
            <a:endParaRPr lang="en-GB" b="0" dirty="0"/>
          </a:p>
          <a:p>
            <a:pPr algn="ctr"/>
            <a:endParaRPr lang="en-GB" b="0" dirty="0"/>
          </a:p>
          <a:p>
            <a:pPr algn="ctr">
              <a:spcBef>
                <a:spcPct val="50000"/>
              </a:spcBef>
            </a:pPr>
            <a:r>
              <a:rPr lang="en-GB" sz="1800" dirty="0">
                <a:solidFill>
                  <a:srgbClr val="800080"/>
                </a:solidFill>
              </a:rPr>
              <a:t>President INQUA Com.</a:t>
            </a:r>
            <a:r>
              <a:rPr lang="en-GB" sz="1800" b="0" dirty="0">
                <a:solidFill>
                  <a:srgbClr val="800080"/>
                </a:solidFill>
              </a:rPr>
              <a:t> </a:t>
            </a:r>
            <a:r>
              <a:rPr lang="en-GB" sz="1800" dirty="0">
                <a:solidFill>
                  <a:srgbClr val="800080"/>
                </a:solidFill>
              </a:rPr>
              <a:t>on </a:t>
            </a:r>
            <a:r>
              <a:rPr lang="en-GB" sz="1800" i="1" dirty="0">
                <a:solidFill>
                  <a:srgbClr val="800080"/>
                </a:solidFill>
              </a:rPr>
              <a:t>Sea Level Changes and Coastal Evolution</a:t>
            </a:r>
            <a:r>
              <a:rPr lang="en-GB" sz="1800" dirty="0">
                <a:solidFill>
                  <a:srgbClr val="800080"/>
                </a:solidFill>
              </a:rPr>
              <a:t> (1999-2003) </a:t>
            </a:r>
            <a:r>
              <a:rPr lang="en-GB" dirty="0">
                <a:solidFill>
                  <a:srgbClr val="800080"/>
                </a:solidFill>
              </a:rPr>
              <a:t> </a:t>
            </a:r>
            <a:r>
              <a:rPr lang="en-GB" dirty="0" smtClean="0">
                <a:solidFill>
                  <a:srgbClr val="800080"/>
                </a:solidFill>
              </a:rPr>
              <a:t>   </a:t>
            </a:r>
            <a:r>
              <a:rPr lang="en-GB" sz="1800" dirty="0" smtClean="0">
                <a:solidFill>
                  <a:srgbClr val="800080"/>
                </a:solidFill>
              </a:rPr>
              <a:t>Leader </a:t>
            </a:r>
            <a:r>
              <a:rPr lang="en-GB" sz="1800" dirty="0">
                <a:solidFill>
                  <a:srgbClr val="800080"/>
                </a:solidFill>
              </a:rPr>
              <a:t>of </a:t>
            </a:r>
            <a:r>
              <a:rPr lang="en-GB" sz="1800" i="1" dirty="0">
                <a:solidFill>
                  <a:srgbClr val="800080"/>
                </a:solidFill>
              </a:rPr>
              <a:t>the Maldives Sea Level Project</a:t>
            </a:r>
            <a:r>
              <a:rPr lang="en-GB" sz="1800" dirty="0">
                <a:solidFill>
                  <a:srgbClr val="800080"/>
                </a:solidFill>
              </a:rPr>
              <a:t> (2000-2009+)                                               </a:t>
            </a:r>
            <a:r>
              <a:rPr lang="en-GB" sz="1800" dirty="0" smtClean="0">
                <a:solidFill>
                  <a:srgbClr val="800080"/>
                </a:solidFill>
              </a:rPr>
              <a:t>                      Co</a:t>
            </a:r>
            <a:r>
              <a:rPr lang="en-GB" sz="1800" dirty="0">
                <a:solidFill>
                  <a:srgbClr val="800080"/>
                </a:solidFill>
              </a:rPr>
              <a:t>-ordinator INTAS project on </a:t>
            </a:r>
            <a:r>
              <a:rPr lang="en-GB" sz="1800" i="1" dirty="0">
                <a:solidFill>
                  <a:srgbClr val="800080"/>
                </a:solidFill>
              </a:rPr>
              <a:t>Geomagnetism and Climate</a:t>
            </a:r>
            <a:r>
              <a:rPr lang="en-GB" sz="1800" dirty="0">
                <a:solidFill>
                  <a:srgbClr val="800080"/>
                </a:solidFill>
              </a:rPr>
              <a:t> (1997-2003)</a:t>
            </a:r>
          </a:p>
        </p:txBody>
      </p:sp>
    </p:spTree>
    <p:extLst>
      <p:ext uri="{BB962C8B-B14F-4D97-AF65-F5344CB8AC3E}">
        <p14:creationId xmlns:p14="http://schemas.microsoft.com/office/powerpoint/2010/main" val="399658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g.1+.5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9" y="519242"/>
            <a:ext cx="8574343" cy="55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acificSL3.jpg       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2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&#10;IndOc5.jpg           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0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Fig.15abc (kopia).jpg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38800" y="90488"/>
            <a:ext cx="3276600" cy="61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200" dirty="0" smtClean="0">
                <a:solidFill>
                  <a:srgbClr val="0000FF"/>
                </a:solidFill>
                <a:cs typeface="+mn-cs"/>
              </a:rPr>
              <a:t>Indian Ocean</a:t>
            </a:r>
            <a:endParaRPr lang="sv-SE" sz="3200" dirty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sv-SE" sz="2400" dirty="0"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Maldives                              </a:t>
            </a: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in 40 years</a:t>
            </a: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>
              <a:solidFill>
                <a:srgbClr val="800080"/>
              </a:solidFill>
            </a:endParaRPr>
          </a:p>
          <a:p>
            <a:pPr algn="ctr">
              <a:defRPr/>
            </a:pPr>
            <a:endParaRPr lang="en-GB" sz="1600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Bangladesh</a:t>
            </a:r>
          </a:p>
          <a:p>
            <a:pPr algn="ctr">
              <a:defRPr/>
            </a:pP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fin 50 years</a:t>
            </a:r>
            <a:endParaRPr lang="en-GB" dirty="0" smtClean="0">
              <a:solidFill>
                <a:srgbClr val="0000FF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sz="1200" dirty="0">
              <a:solidFill>
                <a:srgbClr val="80008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Goa, India                 </a:t>
            </a: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  </a:t>
            </a: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in 50 years</a:t>
            </a: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7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Fig.15abc (kopia).jpg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38800" y="90488"/>
            <a:ext cx="3276600" cy="61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200" dirty="0" smtClean="0">
                <a:solidFill>
                  <a:srgbClr val="0000FF"/>
                </a:solidFill>
                <a:cs typeface="+mn-cs"/>
              </a:rPr>
              <a:t>Indian Ocean</a:t>
            </a:r>
            <a:endParaRPr lang="sv-SE" sz="3200" dirty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sv-SE" sz="2400" dirty="0"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Maldives                              </a:t>
            </a: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in 40 years</a:t>
            </a: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>
              <a:solidFill>
                <a:srgbClr val="800080"/>
              </a:solidFill>
            </a:endParaRPr>
          </a:p>
          <a:p>
            <a:pPr algn="ctr">
              <a:defRPr/>
            </a:pPr>
            <a:endParaRPr lang="en-GB" sz="1600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Bangladesh</a:t>
            </a:r>
          </a:p>
          <a:p>
            <a:pPr algn="ctr">
              <a:defRPr/>
            </a:pP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fin 50 years</a:t>
            </a:r>
            <a:endParaRPr lang="en-GB" dirty="0" smtClean="0">
              <a:solidFill>
                <a:srgbClr val="0000FF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sz="1200" dirty="0">
              <a:solidFill>
                <a:srgbClr val="80008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endParaRPr lang="en-GB" dirty="0" smtClean="0">
              <a:solidFill>
                <a:srgbClr val="800080"/>
              </a:solidFill>
              <a:cs typeface="+mn-cs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Goa, India                 </a:t>
            </a:r>
          </a:p>
          <a:p>
            <a:pPr algn="ctr">
              <a:defRPr/>
            </a:pPr>
            <a:r>
              <a:rPr lang="en-GB" dirty="0" smtClean="0">
                <a:solidFill>
                  <a:srgbClr val="800080"/>
                </a:solidFill>
                <a:cs typeface="+mn-cs"/>
              </a:rPr>
              <a:t>  </a:t>
            </a:r>
            <a:r>
              <a:rPr lang="en-GB" sz="1800" dirty="0" smtClean="0">
                <a:solidFill>
                  <a:srgbClr val="0000FF"/>
                </a:solidFill>
                <a:cs typeface="+mn-cs"/>
              </a:rPr>
              <a:t>sea level stable in 50 years</a:t>
            </a:r>
            <a:endParaRPr lang="en-GB" dirty="0">
              <a:cs typeface="+mn-cs"/>
            </a:endParaRPr>
          </a:p>
        </p:txBody>
      </p:sp>
      <p:pic>
        <p:nvPicPr>
          <p:cNvPr id="2" name="Bildobjekt 1" descr="Fig.12 k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84" y="4021023"/>
            <a:ext cx="3670580" cy="13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5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ndianOcean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7" y="38455"/>
            <a:ext cx="6931952" cy="66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g.4.Mör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985238" cy="6890293"/>
          </a:xfrm>
          <a:prstGeom prst="rect">
            <a:avLst/>
          </a:prstGeom>
        </p:spPr>
      </p:pic>
      <p:pic>
        <p:nvPicPr>
          <p:cNvPr id="3" name="Bildobjekt 2" descr="Fig.2.Mör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62" y="0"/>
            <a:ext cx="2831137" cy="251357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985239" y="2735940"/>
            <a:ext cx="214165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The Kattegatt</a:t>
            </a:r>
          </a:p>
          <a:p>
            <a:pPr algn="ctr"/>
            <a:r>
              <a:rPr lang="en-GB" sz="1400" dirty="0" smtClean="0">
                <a:solidFill>
                  <a:srgbClr val="660066"/>
                </a:solidFill>
              </a:rPr>
              <a:t>at the margin of uplift</a:t>
            </a:r>
          </a:p>
          <a:p>
            <a:pPr algn="ctr"/>
            <a:endParaRPr lang="en-GB" sz="1400" dirty="0">
              <a:solidFill>
                <a:srgbClr val="660066"/>
              </a:solidFill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Profile of tilting</a:t>
            </a:r>
          </a:p>
          <a:p>
            <a:pPr algn="ctr"/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with present day</a:t>
            </a:r>
          </a:p>
          <a:p>
            <a:pPr algn="ctr"/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uplift in mm/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</a:rPr>
              <a:t>yr</a:t>
            </a:r>
            <a:endParaRPr lang="en-GB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In the marginal zone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there are 3 tide gauges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(red dots)</a:t>
            </a:r>
          </a:p>
          <a:p>
            <a:pPr algn="ctr"/>
            <a:endParaRPr lang="en-GB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where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regional eustasy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can be defined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at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0.8-0.9 mm/</a:t>
            </a:r>
            <a:r>
              <a:rPr lang="en-GB" sz="2000" dirty="0" err="1" smtClean="0">
                <a:solidFill>
                  <a:srgbClr val="FF0000"/>
                </a:solidFill>
              </a:rPr>
              <a:t>yr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ig.5+.589a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3" y="20821"/>
            <a:ext cx="6523405" cy="67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98722" y="240770"/>
            <a:ext cx="85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Global mean sea level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smtClean="0">
                <a:solidFill>
                  <a:srgbClr val="0000FF"/>
                </a:solidFill>
              </a:rPr>
              <a:t>– </a:t>
            </a:r>
            <a:r>
              <a:rPr lang="en-GB" sz="2400" b="1" dirty="0" smtClean="0">
                <a:solidFill>
                  <a:srgbClr val="0000FF"/>
                </a:solidFill>
              </a:rPr>
              <a:t>today ±100 years</a:t>
            </a:r>
          </a:p>
          <a:p>
            <a:pPr algn="ctr"/>
            <a:r>
              <a:rPr lang="en-GB" sz="2400" dirty="0" smtClean="0">
                <a:solidFill>
                  <a:srgbClr val="604A7B"/>
                </a:solidFill>
              </a:rPr>
              <a:t>is to be found </a:t>
            </a:r>
            <a:r>
              <a:rPr lang="en-GB" sz="2400" smtClean="0">
                <a:solidFill>
                  <a:srgbClr val="604A7B"/>
                </a:solidFill>
              </a:rPr>
              <a:t>within this </a:t>
            </a:r>
            <a:r>
              <a:rPr lang="en-GB" sz="2400" dirty="0" smtClean="0">
                <a:solidFill>
                  <a:srgbClr val="604A7B"/>
                </a:solidFill>
              </a:rPr>
              <a:t>range of rates</a:t>
            </a:r>
            <a:endParaRPr lang="en-GB" sz="2400" dirty="0">
              <a:solidFill>
                <a:srgbClr val="604A7B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91429" y="5975677"/>
            <a:ext cx="724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 – the IPCC statements being biased due to preconceived ideas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 – the satellite altimetry being biased due to subjective “corrections”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Bildobjekt 1" descr="Fig.15.LasVeg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27" y="1310423"/>
            <a:ext cx="6639594" cy="42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395635"/>
            <a:ext cx="8534400" cy="1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 smtClean="0">
                <a:solidFill>
                  <a:srgbClr val="0000FF"/>
                </a:solidFill>
                <a:cs typeface="+mn-cs"/>
              </a:rPr>
              <a:t>Combined observational data (in mm/</a:t>
            </a:r>
            <a:r>
              <a:rPr lang="en-GB" dirty="0" err="1" smtClean="0">
                <a:solidFill>
                  <a:srgbClr val="0000FF"/>
                </a:solidFill>
                <a:cs typeface="+mn-cs"/>
              </a:rPr>
              <a:t>år</a:t>
            </a:r>
            <a:r>
              <a:rPr lang="en-GB" dirty="0" smtClean="0">
                <a:solidFill>
                  <a:srgbClr val="0000FF"/>
                </a:solidFill>
                <a:cs typeface="+mn-cs"/>
              </a:rPr>
              <a:t>) for the last  300 years:</a:t>
            </a:r>
            <a:endParaRPr lang="en-GB" dirty="0" smtClean="0">
              <a:solidFill>
                <a:schemeClr val="hlink"/>
              </a:solidFill>
              <a:cs typeface="+mn-cs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sz="2400" dirty="0" smtClean="0">
                <a:solidFill>
                  <a:srgbClr val="FF0000"/>
                </a:solidFill>
                <a:cs typeface="+mn-cs"/>
              </a:rPr>
              <a:t>variations – up and down– but no trend at all.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endParaRPr lang="en-GB" sz="1600" dirty="0" smtClean="0">
              <a:solidFill>
                <a:srgbClr val="0000FF"/>
              </a:solidFill>
              <a:cs typeface="+mn-cs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sz="1600" dirty="0" smtClean="0">
                <a:solidFill>
                  <a:srgbClr val="0000FF"/>
                </a:solidFill>
                <a:cs typeface="+mn-cs"/>
              </a:rPr>
              <a:t>For year 2100</a:t>
            </a:r>
            <a:r>
              <a:rPr lang="en-GB" sz="1600" dirty="0" smtClean="0">
                <a:solidFill>
                  <a:schemeClr val="hlink"/>
                </a:solidFill>
                <a:cs typeface="+mn-cs"/>
              </a:rPr>
              <a:t>, INQUA and Mörner give values fitting well with observations,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hlink"/>
                </a:solidFill>
                <a:cs typeface="+mn-cs"/>
              </a:rPr>
              <a:t>whilst IPCC gives values far above observational data.</a:t>
            </a:r>
            <a:endParaRPr lang="en-GB" sz="1600" b="0" dirty="0">
              <a:solidFill>
                <a:schemeClr val="hlink"/>
              </a:solidFill>
              <a:cs typeface="+mn-cs"/>
            </a:endParaRPr>
          </a:p>
        </p:txBody>
      </p:sp>
      <p:pic>
        <p:nvPicPr>
          <p:cNvPr id="2" name="Bildobjekt 1" descr="Fig.2.574 k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" y="2135446"/>
            <a:ext cx="8504699" cy="44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8923" y="410310"/>
            <a:ext cx="816707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Om May 6, 2014 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The White House Climate Report </a:t>
            </a:r>
            <a:r>
              <a:rPr lang="en-GB" sz="2400" b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was released</a:t>
            </a:r>
          </a:p>
          <a:p>
            <a:pPr algn="ctr"/>
            <a:r>
              <a:rPr lang="en-GB" sz="2400" b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stating:</a:t>
            </a:r>
          </a:p>
          <a:p>
            <a:pPr algn="ctr"/>
            <a:endParaRPr lang="en-GB" sz="2400" b="1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Sea Level will rise </a:t>
            </a:r>
          </a:p>
          <a:p>
            <a:pPr algn="ctr"/>
            <a:endParaRPr lang="en-GB" sz="2400" b="1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 cm to 2.0 m</a:t>
            </a: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(8 inches to 6.6 feet)</a:t>
            </a:r>
          </a:p>
          <a:p>
            <a:pPr algn="ctr"/>
            <a:endParaRPr lang="en-GB" sz="2400" b="1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 year 2100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GB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2400" b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Nonsense, my Friends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quod </a:t>
            </a:r>
            <a:r>
              <a:rPr lang="en-GB" sz="2400" b="1" i="1" dirty="0" err="1" smtClean="0">
                <a:solidFill>
                  <a:srgbClr val="953735"/>
                </a:solidFill>
                <a:latin typeface="Times New Roman"/>
                <a:cs typeface="Times New Roman"/>
              </a:rPr>
              <a:t>erat</a:t>
            </a:r>
            <a:r>
              <a:rPr lang="en-GB" sz="2400" b="1" i="1" dirty="0" smtClean="0">
                <a:solidFill>
                  <a:srgbClr val="953735"/>
                </a:solidFill>
                <a:latin typeface="Times New Roman"/>
                <a:cs typeface="Times New Roman"/>
              </a:rPr>
              <a:t> demonstrandum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161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Bildobjekt 1" descr="SeaLevel-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8170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1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0" descr="W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9"/>
          <p:cNvSpPr txBox="1">
            <a:spLocks noChangeArrowheads="1"/>
          </p:cNvSpPr>
          <p:nvPr/>
        </p:nvSpPr>
        <p:spPr bwMode="auto">
          <a:xfrm>
            <a:off x="539750" y="44450"/>
            <a:ext cx="8135938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r>
              <a:rPr lang="en-GB" sz="6000" dirty="0">
                <a:solidFill>
                  <a:srgbClr val="F8F86C"/>
                </a:solidFill>
                <a:latin typeface="Arial Narrow" charset="0"/>
              </a:rPr>
              <a:t>Sea </a:t>
            </a:r>
            <a:r>
              <a:rPr lang="en-GB" sz="6000" dirty="0" smtClean="0">
                <a:solidFill>
                  <a:srgbClr val="F8F86C"/>
                </a:solidFill>
                <a:latin typeface="Arial Narrow" charset="0"/>
              </a:rPr>
              <a:t>Level year</a:t>
            </a:r>
          </a:p>
          <a:p>
            <a:pPr algn="ctr"/>
            <a:r>
              <a:rPr lang="en-GB" sz="6000" dirty="0" smtClean="0">
                <a:solidFill>
                  <a:srgbClr val="F8F86C"/>
                </a:solidFill>
                <a:latin typeface="Arial Narrow" charset="0"/>
              </a:rPr>
              <a:t>2100</a:t>
            </a:r>
          </a:p>
          <a:p>
            <a:pPr algn="ctr"/>
            <a:endParaRPr lang="en-GB" sz="3200" dirty="0" smtClean="0">
              <a:solidFill>
                <a:srgbClr val="F8F86C"/>
              </a:solidFill>
              <a:latin typeface="Arial Narrow" charset="0"/>
            </a:endParaRPr>
          </a:p>
          <a:p>
            <a:pPr algn="ctr"/>
            <a:r>
              <a:rPr lang="en-GB" sz="4000" dirty="0" smtClean="0">
                <a:solidFill>
                  <a:srgbClr val="F8F86C"/>
                </a:solidFill>
                <a:latin typeface="Arial Narrow" charset="0"/>
              </a:rPr>
              <a:t>estimated to be</a:t>
            </a:r>
          </a:p>
          <a:p>
            <a:pPr algn="ctr"/>
            <a:r>
              <a:rPr lang="en-GB" sz="4000" dirty="0" smtClean="0">
                <a:solidFill>
                  <a:srgbClr val="F8F86C"/>
                </a:solidFill>
                <a:latin typeface="Arial Narrow" charset="0"/>
              </a:rPr>
              <a:t>only</a:t>
            </a:r>
          </a:p>
          <a:p>
            <a:pPr algn="ctr"/>
            <a:endParaRPr lang="en-GB" sz="4000" dirty="0">
              <a:solidFill>
                <a:srgbClr val="F8F86C"/>
              </a:solidFill>
              <a:latin typeface="Arial Narrow" charset="0"/>
            </a:endParaRPr>
          </a:p>
          <a:p>
            <a:pPr algn="ctr"/>
            <a:endParaRPr lang="en-GB" sz="4000" dirty="0">
              <a:solidFill>
                <a:srgbClr val="F8F86C"/>
              </a:solidFill>
              <a:latin typeface="Arial Narrow" charset="0"/>
            </a:endParaRPr>
          </a:p>
          <a:p>
            <a:pPr algn="ctr"/>
            <a:r>
              <a:rPr lang="en-US" sz="9600" dirty="0">
                <a:solidFill>
                  <a:srgbClr val="F8F86C"/>
                </a:solidFill>
                <a:latin typeface="Arial Narrow" charset="0"/>
              </a:rPr>
              <a:t>+5 ±15 cm</a:t>
            </a:r>
          </a:p>
        </p:txBody>
      </p:sp>
    </p:spTree>
    <p:extLst>
      <p:ext uri="{BB962C8B-B14F-4D97-AF65-F5344CB8AC3E}">
        <p14:creationId xmlns:p14="http://schemas.microsoft.com/office/powerpoint/2010/main" val="117367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9020" y="52044"/>
            <a:ext cx="868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8000"/>
                </a:solidFill>
              </a:rPr>
              <a:t>A few selected background references </a:t>
            </a:r>
            <a:r>
              <a:rPr lang="en-GB" sz="1400" dirty="0" smtClean="0">
                <a:solidFill>
                  <a:srgbClr val="008000"/>
                </a:solidFill>
              </a:rPr>
              <a:t>(to the author’s papers)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2710" y="624623"/>
            <a:ext cx="8588360" cy="618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1973 – Eustatic changes during the last 300 years. </a:t>
            </a:r>
            <a:r>
              <a:rPr lang="en-GB" sz="1400" i="1" dirty="0" err="1" smtClean="0">
                <a:solidFill>
                  <a:srgbClr val="0000FF"/>
                </a:solidFill>
              </a:rPr>
              <a:t>Palaeogeogr</a:t>
            </a:r>
            <a:r>
              <a:rPr lang="en-GB" sz="1400" i="1" dirty="0" smtClean="0">
                <a:solidFill>
                  <a:srgbClr val="0000FF"/>
                </a:solidFill>
              </a:rPr>
              <a:t>. </a:t>
            </a:r>
            <a:r>
              <a:rPr lang="en-GB" sz="1400" i="1" dirty="0" err="1" smtClean="0">
                <a:solidFill>
                  <a:srgbClr val="0000FF"/>
                </a:solidFill>
              </a:rPr>
              <a:t>Palaeoclim</a:t>
            </a:r>
            <a:r>
              <a:rPr lang="en-GB" sz="1400" i="1" dirty="0" smtClean="0">
                <a:solidFill>
                  <a:srgbClr val="0000FF"/>
                </a:solidFill>
              </a:rPr>
              <a:t>, </a:t>
            </a:r>
            <a:r>
              <a:rPr lang="en-GB" sz="1400" i="1" dirty="0" err="1" smtClean="0">
                <a:solidFill>
                  <a:srgbClr val="0000FF"/>
                </a:solidFill>
              </a:rPr>
              <a:t>Palaeoecol</a:t>
            </a:r>
            <a:r>
              <a:rPr lang="en-GB" sz="1400" dirty="0" smtClean="0"/>
              <a:t>,</a:t>
            </a:r>
            <a:r>
              <a:rPr lang="en-GB" sz="1400" dirty="0" smtClean="0">
                <a:solidFill>
                  <a:srgbClr val="0000FF"/>
                </a:solidFill>
              </a:rPr>
              <a:t> </a:t>
            </a:r>
            <a:r>
              <a:rPr lang="en-GB" sz="1400" dirty="0" smtClean="0"/>
              <a:t>13, 1-14.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400" dirty="0" smtClean="0"/>
              <a:t>1976 – Eustasy and geoid changes. </a:t>
            </a:r>
            <a:r>
              <a:rPr lang="en-GB" sz="1400" i="1" dirty="0" smtClean="0">
                <a:solidFill>
                  <a:srgbClr val="0000FF"/>
                </a:solidFill>
              </a:rPr>
              <a:t>Journal of Geology</a:t>
            </a:r>
            <a:r>
              <a:rPr lang="en-GB" sz="1400" dirty="0" smtClean="0"/>
              <a:t>, 84, 123-151.</a:t>
            </a:r>
          </a:p>
          <a:p>
            <a:endParaRPr lang="en-GB" sz="1000" dirty="0"/>
          </a:p>
          <a:p>
            <a:r>
              <a:rPr lang="en-GB" sz="1400" dirty="0" smtClean="0"/>
              <a:t>1986 – The concept of eustasy. A redefinition. </a:t>
            </a:r>
            <a:r>
              <a:rPr lang="en-GB" sz="1400" i="1" dirty="0" smtClean="0">
                <a:solidFill>
                  <a:srgbClr val="0000FF"/>
                </a:solidFill>
              </a:rPr>
              <a:t>Journal of Coastal Research</a:t>
            </a:r>
            <a:r>
              <a:rPr lang="en-GB" sz="1400" dirty="0" smtClean="0"/>
              <a:t>, </a:t>
            </a:r>
            <a:r>
              <a:rPr lang="en-GB" sz="1400" dirty="0" err="1" smtClean="0"/>
              <a:t>Sp.Is</a:t>
            </a:r>
            <a:r>
              <a:rPr lang="en-GB" sz="1400" dirty="0" smtClean="0"/>
              <a:t> 1. 49-51.</a:t>
            </a:r>
          </a:p>
          <a:p>
            <a:endParaRPr lang="en-GB" sz="1000" dirty="0"/>
          </a:p>
          <a:p>
            <a:r>
              <a:rPr lang="en-GB" sz="1400" dirty="0" smtClean="0"/>
              <a:t>1995 – Earth rotation, ocean circulation and </a:t>
            </a:r>
            <a:r>
              <a:rPr lang="en-GB" sz="1400" dirty="0" err="1" smtClean="0"/>
              <a:t>paleoclimate</a:t>
            </a:r>
            <a:r>
              <a:rPr lang="en-GB" sz="1400" dirty="0" smtClean="0"/>
              <a:t>. </a:t>
            </a:r>
            <a:r>
              <a:rPr lang="en-GB" sz="1400" i="1" dirty="0" err="1" smtClean="0">
                <a:solidFill>
                  <a:srgbClr val="0000FF"/>
                </a:solidFill>
              </a:rPr>
              <a:t>GeoJournal</a:t>
            </a:r>
            <a:r>
              <a:rPr lang="en-GB" sz="1400" dirty="0" smtClean="0"/>
              <a:t>, 37, 419-430. </a:t>
            </a:r>
          </a:p>
          <a:p>
            <a:endParaRPr lang="en-GB" sz="1000" dirty="0"/>
          </a:p>
          <a:p>
            <a:r>
              <a:rPr lang="en-GB" sz="1400" dirty="0" smtClean="0"/>
              <a:t>2004 – Estimating future sea level changes. </a:t>
            </a:r>
            <a:r>
              <a:rPr lang="en-GB" sz="1400" i="1" dirty="0" smtClean="0">
                <a:solidFill>
                  <a:srgbClr val="0000FF"/>
                </a:solidFill>
              </a:rPr>
              <a:t>Global Planetary Change</a:t>
            </a:r>
            <a:r>
              <a:rPr lang="en-GB" sz="1400" dirty="0" smtClean="0"/>
              <a:t>, 40, 49-54.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400" dirty="0" smtClean="0"/>
              <a:t>2007 – </a:t>
            </a:r>
            <a:r>
              <a:rPr lang="en-GB" sz="1400" i="1" dirty="0" smtClean="0">
                <a:solidFill>
                  <a:srgbClr val="0000FF"/>
                </a:solidFill>
              </a:rPr>
              <a:t>The Greatest Lie Ever Told</a:t>
            </a:r>
            <a:r>
              <a:rPr lang="en-GB" sz="1400" dirty="0" smtClean="0"/>
              <a:t>. P&amp;G-print, Stockholm, 20 pp (2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</a:t>
            </a:r>
            <a:r>
              <a:rPr lang="en-GB" sz="1400" dirty="0" err="1" smtClean="0"/>
              <a:t>ed</a:t>
            </a:r>
            <a:r>
              <a:rPr lang="en-GB" sz="1400" dirty="0" smtClean="0"/>
              <a:t>, 2009, 3</a:t>
            </a:r>
            <a:r>
              <a:rPr lang="en-GB" sz="1400" baseline="30000" dirty="0" smtClean="0"/>
              <a:t>rd</a:t>
            </a:r>
            <a:r>
              <a:rPr lang="en-GB" sz="1400" dirty="0" smtClean="0"/>
              <a:t> ed. 2010).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400" dirty="0" smtClean="0"/>
              <a:t>2007 – Sea level changes and tsunamis, environmental stress and migration over the seas.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</a:t>
            </a:r>
            <a:r>
              <a:rPr lang="en-GB" sz="1400" i="1" dirty="0" smtClean="0">
                <a:solidFill>
                  <a:srgbClr val="0000FF"/>
                </a:solidFill>
              </a:rPr>
              <a:t>Internationales Asienforum</a:t>
            </a:r>
            <a:r>
              <a:rPr lang="en-GB" sz="1400" dirty="0" smtClean="0"/>
              <a:t>, 38, 353-374.</a:t>
            </a:r>
            <a:endParaRPr lang="en-GB" sz="1400" dirty="0"/>
          </a:p>
          <a:p>
            <a:endParaRPr lang="en-GB" sz="1000" dirty="0" smtClean="0"/>
          </a:p>
          <a:p>
            <a:r>
              <a:rPr lang="en-GB" sz="1400" dirty="0" smtClean="0"/>
              <a:t>2010 – Some problems in the reconstruction of mean sea level and its changes with time. </a:t>
            </a:r>
            <a:r>
              <a:rPr lang="en-GB" sz="1400" i="1" dirty="0" smtClean="0">
                <a:solidFill>
                  <a:srgbClr val="0000FF"/>
                </a:solidFill>
              </a:rPr>
              <a:t>Quaternary</a:t>
            </a:r>
          </a:p>
          <a:p>
            <a:r>
              <a:rPr lang="en-GB" sz="1400" i="1" dirty="0">
                <a:solidFill>
                  <a:srgbClr val="0000FF"/>
                </a:solidFill>
              </a:rPr>
              <a:t> </a:t>
            </a:r>
            <a:r>
              <a:rPr lang="en-GB" sz="1400" i="1" dirty="0" smtClean="0">
                <a:solidFill>
                  <a:srgbClr val="0000FF"/>
                </a:solidFill>
              </a:rPr>
              <a:t>           International</a:t>
            </a:r>
            <a:r>
              <a:rPr lang="en-GB" sz="1400" dirty="0" smtClean="0"/>
              <a:t>, 221, 3-8.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400" dirty="0" smtClean="0"/>
              <a:t>2010 – Sea level changes in Bangladesh. New observational facts. </a:t>
            </a:r>
            <a:r>
              <a:rPr lang="en-GB" sz="1400" i="1" dirty="0" smtClean="0">
                <a:solidFill>
                  <a:srgbClr val="0000FF"/>
                </a:solidFill>
              </a:rPr>
              <a:t>Energy &amp; Environment</a:t>
            </a:r>
            <a:r>
              <a:rPr lang="en-GB" sz="1400" dirty="0" smtClean="0"/>
              <a:t>, 21. 234-249.</a:t>
            </a:r>
            <a:endParaRPr lang="en-GB" sz="1400" dirty="0"/>
          </a:p>
          <a:p>
            <a:endParaRPr lang="en-GB" sz="1000" dirty="0"/>
          </a:p>
          <a:p>
            <a:r>
              <a:rPr lang="en-GB" sz="1400" dirty="0" smtClean="0"/>
              <a:t>2011 – There is no alarming sea level rise. </a:t>
            </a:r>
            <a:r>
              <a:rPr lang="en-GB" sz="1400" i="1" dirty="0" smtClean="0">
                <a:solidFill>
                  <a:srgbClr val="0000FF"/>
                </a:solidFill>
              </a:rPr>
              <a:t>21</a:t>
            </a:r>
            <a:r>
              <a:rPr lang="en-GB" sz="1400" i="1" baseline="30000" dirty="0" smtClean="0">
                <a:solidFill>
                  <a:srgbClr val="0000FF"/>
                </a:solidFill>
              </a:rPr>
              <a:t>st</a:t>
            </a:r>
            <a:r>
              <a:rPr lang="en-GB" sz="1400" i="1" dirty="0" smtClean="0">
                <a:solidFill>
                  <a:srgbClr val="0000FF"/>
                </a:solidFill>
              </a:rPr>
              <a:t> Century Science &amp; Technology, </a:t>
            </a:r>
            <a:r>
              <a:rPr lang="en-GB" sz="1400" dirty="0" smtClean="0"/>
              <a:t>winter 2010/11, 12-22.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400" dirty="0" smtClean="0"/>
              <a:t>2011 – Setting the frames of expected future sea level changes. In: </a:t>
            </a:r>
            <a:r>
              <a:rPr lang="en-GB" sz="1400" i="1" dirty="0" smtClean="0">
                <a:solidFill>
                  <a:srgbClr val="0000FF"/>
                </a:solidFill>
              </a:rPr>
              <a:t>Evidenced-based Climate Science</a:t>
            </a:r>
            <a:r>
              <a:rPr lang="en-GB" sz="1400" dirty="0" smtClean="0"/>
              <a:t>,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D.J. Easterbrook, ed., Chapter 6, 197-209, Elsevier 2011.</a:t>
            </a:r>
          </a:p>
          <a:p>
            <a:endParaRPr lang="en-GB" sz="1000" dirty="0" smtClean="0"/>
          </a:p>
          <a:p>
            <a:r>
              <a:rPr lang="en-GB" sz="1400" dirty="0" smtClean="0"/>
              <a:t>2011 – The Maldives as a measure of sea level and sea level ethics. In</a:t>
            </a:r>
            <a:r>
              <a:rPr lang="en-GB" sz="1400" i="1" dirty="0" smtClean="0">
                <a:solidFill>
                  <a:srgbClr val="0000FF"/>
                </a:solidFill>
              </a:rPr>
              <a:t>: Evidence-based Climate Science</a:t>
            </a:r>
            <a:r>
              <a:rPr lang="en-GB" sz="1400" dirty="0" smtClean="0"/>
              <a:t>,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</a:t>
            </a:r>
            <a:r>
              <a:rPr lang="en-GB" sz="1400" dirty="0"/>
              <a:t>D.J. Easterbrook, ed., Chapter </a:t>
            </a:r>
            <a:r>
              <a:rPr lang="en-GB" sz="1400" dirty="0" smtClean="0"/>
              <a:t>7, 185-196, </a:t>
            </a:r>
            <a:r>
              <a:rPr lang="en-GB" sz="1400" dirty="0"/>
              <a:t>Elsevier 2011</a:t>
            </a:r>
            <a:r>
              <a:rPr lang="en-GB" sz="1400" dirty="0" smtClean="0"/>
              <a:t>.</a:t>
            </a:r>
          </a:p>
          <a:p>
            <a:endParaRPr lang="en-GB" sz="1000" dirty="0"/>
          </a:p>
          <a:p>
            <a:r>
              <a:rPr lang="en-GB" sz="1400" dirty="0" smtClean="0"/>
              <a:t>2013 – Sea level changes: past records and future expectations. </a:t>
            </a:r>
            <a:r>
              <a:rPr lang="en-GB" sz="1400" i="1" dirty="0" smtClean="0">
                <a:solidFill>
                  <a:srgbClr val="0000FF"/>
                </a:solidFill>
              </a:rPr>
              <a:t>Energy &amp; Environment</a:t>
            </a:r>
            <a:r>
              <a:rPr lang="en-GB" sz="1400" dirty="0" smtClean="0"/>
              <a:t>, 24, 508-536.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400" dirty="0" smtClean="0"/>
              <a:t>2014 – Deriving the eustatic sea level component in the Kattegatt sea. </a:t>
            </a:r>
            <a:r>
              <a:rPr lang="en-GB" sz="1400" i="1" dirty="0" smtClean="0">
                <a:solidFill>
                  <a:srgbClr val="0000FF"/>
                </a:solidFill>
              </a:rPr>
              <a:t>Global Perspective on </a:t>
            </a:r>
          </a:p>
          <a:p>
            <a:r>
              <a:rPr lang="en-GB" sz="1400" i="1" dirty="0">
                <a:solidFill>
                  <a:srgbClr val="0000FF"/>
                </a:solidFill>
              </a:rPr>
              <a:t> </a:t>
            </a:r>
            <a:r>
              <a:rPr lang="en-GB" sz="1400" i="1" dirty="0" smtClean="0">
                <a:solidFill>
                  <a:srgbClr val="0000FF"/>
                </a:solidFill>
              </a:rPr>
              <a:t>           Geography</a:t>
            </a:r>
            <a:r>
              <a:rPr lang="en-GB" sz="1400" dirty="0" smtClean="0"/>
              <a:t>, 2, 16-21.</a:t>
            </a:r>
          </a:p>
        </p:txBody>
      </p:sp>
    </p:spTree>
    <p:extLst>
      <p:ext uri="{BB962C8B-B14F-4D97-AF65-F5344CB8AC3E}">
        <p14:creationId xmlns:p14="http://schemas.microsoft.com/office/powerpoint/2010/main" val="330112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0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g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1" y="59071"/>
            <a:ext cx="4523169" cy="2464348"/>
          </a:xfrm>
          <a:prstGeom prst="rect">
            <a:avLst/>
          </a:prstGeom>
        </p:spPr>
      </p:pic>
      <p:pic>
        <p:nvPicPr>
          <p:cNvPr id="3" name="Bildobjekt 2" descr="Fig.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858"/>
            <a:ext cx="4757750" cy="1432809"/>
          </a:xfrm>
          <a:prstGeom prst="rect">
            <a:avLst/>
          </a:prstGeom>
        </p:spPr>
      </p:pic>
      <p:pic>
        <p:nvPicPr>
          <p:cNvPr id="4" name="Bildobjekt 3" descr="Fig.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" y="3910146"/>
            <a:ext cx="6001168" cy="293807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371630" y="20814"/>
            <a:ext cx="344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Satellite Altimetry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778254" y="1113933"/>
            <a:ext cx="344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First record (Menard , 2000): </a:t>
            </a:r>
            <a:r>
              <a:rPr lang="en-GB" sz="1600" dirty="0" smtClean="0">
                <a:solidFill>
                  <a:srgbClr val="FF6600"/>
                </a:solidFill>
              </a:rPr>
              <a:t>no rise</a:t>
            </a:r>
            <a:endParaRPr lang="en-GB" sz="1600" dirty="0">
              <a:solidFill>
                <a:srgbClr val="FF66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788664" y="3071134"/>
            <a:ext cx="403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Mörner (2004): </a:t>
            </a:r>
            <a:r>
              <a:rPr lang="en-GB" sz="1600" dirty="0" smtClean="0">
                <a:solidFill>
                  <a:srgbClr val="FF6600"/>
                </a:solidFill>
              </a:rPr>
              <a:t>no rise + ENSO event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035293" y="5423933"/>
            <a:ext cx="310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0000FF"/>
                </a:solidFill>
              </a:rPr>
              <a:t>Aviso (2003): </a:t>
            </a:r>
            <a:r>
              <a:rPr lang="en-GB" sz="1600" dirty="0" smtClean="0">
                <a:solidFill>
                  <a:srgbClr val="FF6600"/>
                </a:solidFill>
              </a:rPr>
              <a:t>all tilted </a:t>
            </a:r>
            <a:r>
              <a:rPr lang="en-GB" sz="1200" dirty="0" smtClean="0">
                <a:solidFill>
                  <a:srgbClr val="FF6600"/>
                </a:solidFill>
              </a:rPr>
              <a:t>by 2.3 mm/</a:t>
            </a:r>
            <a:r>
              <a:rPr lang="en-GB" sz="1200" dirty="0" err="1" smtClean="0">
                <a:solidFill>
                  <a:srgbClr val="FF6600"/>
                </a:solidFill>
              </a:rPr>
              <a:t>yr</a:t>
            </a:r>
            <a:r>
              <a:rPr lang="en-GB" sz="1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1200" dirty="0" smtClean="0">
                <a:solidFill>
                  <a:srgbClr val="953735"/>
                </a:solidFill>
              </a:rPr>
              <a:t>(the subjective “correction” fiddling begins)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	The tilt is NOT measured</a:t>
            </a:r>
          </a:p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                    (today 3.2 mm/</a:t>
            </a:r>
            <a:r>
              <a:rPr lang="en-GB" sz="1200" dirty="0" err="1" smtClean="0">
                <a:solidFill>
                  <a:schemeClr val="accent2">
                    <a:lumMod val="75000"/>
                  </a:schemeClr>
                </a:solidFill>
              </a:rPr>
              <a:t>yr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2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&#10;S.A.SL.jpg                                                     0008EE1A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25780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</a:rPr>
              <a:t>Satellite</a:t>
            </a:r>
            <a:r>
              <a:rPr lang="sv-SE" sz="3200">
                <a:solidFill>
                  <a:srgbClr val="0000FF"/>
                </a:solidFill>
              </a:rPr>
              <a:t> </a:t>
            </a:r>
            <a:r>
              <a:rPr lang="en-GB" sz="3200">
                <a:solidFill>
                  <a:srgbClr val="0000FF"/>
                </a:solidFill>
              </a:rPr>
              <a:t>Altimetry</a:t>
            </a:r>
            <a:endParaRPr lang="sv-SE">
              <a:solidFill>
                <a:srgbClr val="0000FF"/>
              </a:solidFill>
            </a:endParaRPr>
          </a:p>
        </p:txBody>
      </p:sp>
      <p:pic>
        <p:nvPicPr>
          <p:cNvPr id="252934" name="Picture 6" descr="&#10;SatAlt.1b.jpg        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5" name="Picture 7" descr="SatAltCorr10.jpg     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962400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ockholm:Connectic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" y="401023"/>
            <a:ext cx="7863220" cy="58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1026" descr="Eustasy(low)T2.jpg                                             000474D6PowerbookG4                    C3B537D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3" name="Text Box 1027"/>
          <p:cNvSpPr txBox="1">
            <a:spLocks noChangeArrowheads="1"/>
          </p:cNvSpPr>
          <p:nvPr/>
        </p:nvSpPr>
        <p:spPr bwMode="auto">
          <a:xfrm>
            <a:off x="2977540" y="48378"/>
            <a:ext cx="609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2800" dirty="0">
                <a:solidFill>
                  <a:srgbClr val="0000FF"/>
                </a:solidFill>
              </a:rPr>
              <a:t>If the rate </a:t>
            </a:r>
            <a:r>
              <a:rPr lang="en-GB" sz="2800" dirty="0">
                <a:solidFill>
                  <a:srgbClr val="0000FF"/>
                </a:solidFill>
              </a:rPr>
              <a:t>of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>
                <a:solidFill>
                  <a:srgbClr val="0000FF"/>
                </a:solidFill>
              </a:rPr>
              <a:t>sea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>
                <a:solidFill>
                  <a:srgbClr val="0000FF"/>
                </a:solidFill>
              </a:rPr>
              <a:t>level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>
                <a:solidFill>
                  <a:srgbClr val="0000FF"/>
                </a:solidFill>
              </a:rPr>
              <a:t>rise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>
                <a:solidFill>
                  <a:srgbClr val="0000FF"/>
                </a:solidFill>
              </a:rPr>
              <a:t>of</a:t>
            </a:r>
            <a:r>
              <a:rPr lang="sv-SE" sz="2800" dirty="0">
                <a:solidFill>
                  <a:srgbClr val="0000FF"/>
                </a:solidFill>
              </a:rPr>
              <a:t> ~3 mm/yr from </a:t>
            </a:r>
            <a:r>
              <a:rPr lang="sv-SE" sz="2800" dirty="0" err="1">
                <a:solidFill>
                  <a:srgbClr val="0000FF"/>
                </a:solidFill>
              </a:rPr>
              <a:t>satellite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>
                <a:solidFill>
                  <a:srgbClr val="0000FF"/>
                </a:solidFill>
              </a:rPr>
              <a:t>altimetry</a:t>
            </a:r>
            <a:r>
              <a:rPr lang="sv-SE" sz="2800" dirty="0">
                <a:solidFill>
                  <a:srgbClr val="0000FF"/>
                </a:solidFill>
              </a:rPr>
              <a:t> </a:t>
            </a:r>
            <a:r>
              <a:rPr lang="sv-SE" sz="2800" dirty="0" err="1" smtClean="0">
                <a:solidFill>
                  <a:srgbClr val="0000FF"/>
                </a:solidFill>
              </a:rPr>
              <a:t>would</a:t>
            </a:r>
            <a:r>
              <a:rPr lang="sv-SE" sz="2800" dirty="0" smtClean="0">
                <a:solidFill>
                  <a:srgbClr val="0000FF"/>
                </a:solidFill>
              </a:rPr>
              <a:t> </a:t>
            </a:r>
            <a:r>
              <a:rPr lang="sv-SE" sz="2800" dirty="0">
                <a:solidFill>
                  <a:srgbClr val="0000FF"/>
                </a:solidFill>
              </a:rPr>
              <a:t>be </a:t>
            </a:r>
            <a:r>
              <a:rPr lang="sv-SE" sz="2800" dirty="0" err="1">
                <a:solidFill>
                  <a:srgbClr val="0000FF"/>
                </a:solidFill>
              </a:rPr>
              <a:t>correct</a:t>
            </a:r>
            <a:endParaRPr lang="sv-SE" dirty="0">
              <a:solidFill>
                <a:srgbClr val="0000FF"/>
              </a:solidFill>
            </a:endParaRPr>
          </a:p>
        </p:txBody>
      </p:sp>
      <p:sp>
        <p:nvSpPr>
          <p:cNvPr id="455684" name="Text Box 1028"/>
          <p:cNvSpPr txBox="1">
            <a:spLocks noChangeArrowheads="1"/>
          </p:cNvSpPr>
          <p:nvPr/>
        </p:nvSpPr>
        <p:spPr bwMode="auto">
          <a:xfrm>
            <a:off x="152400" y="5257800"/>
            <a:ext cx="449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00FF"/>
                </a:solidFill>
              </a:rPr>
              <a:t>Amsterdam and Cuxhaven would be </a:t>
            </a:r>
            <a:r>
              <a:rPr lang="en-GB" sz="3200" i="1">
                <a:solidFill>
                  <a:srgbClr val="0000FF"/>
                </a:solidFill>
              </a:rPr>
              <a:t>uplifted</a:t>
            </a:r>
            <a:r>
              <a:rPr lang="en-GB" sz="2800">
                <a:solidFill>
                  <a:srgbClr val="0000FF"/>
                </a:solidFill>
              </a:rPr>
              <a:t>                   at impossible rates</a:t>
            </a:r>
            <a:endParaRPr lang="sv-SE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2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4-07-01 kl. 23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73" y="0"/>
            <a:ext cx="3915872" cy="330016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12302" y="3883182"/>
            <a:ext cx="8598769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i="1" dirty="0" smtClean="0">
                <a:solidFill>
                  <a:srgbClr val="0000FF"/>
                </a:solidFill>
              </a:rPr>
              <a:t>Poseidon:</a:t>
            </a:r>
            <a:r>
              <a:rPr lang="en-GB" i="1" dirty="0" smtClean="0"/>
              <a:t> </a:t>
            </a:r>
            <a:r>
              <a:rPr lang="en-GB" dirty="0" smtClean="0"/>
              <a:t>Well, little Earthling, you know who I am: the God of the Seas and also the earth-shaker. I am the King of the Oceans. I know how they work. I know how they change. I make the rules myself. What have you got to set against that, you little creep? </a:t>
            </a:r>
          </a:p>
          <a:p>
            <a:pPr>
              <a:spcAft>
                <a:spcPts val="1000"/>
              </a:spcAft>
            </a:pPr>
            <a:r>
              <a:rPr lang="en-GB" i="1" dirty="0" err="1" smtClean="0">
                <a:solidFill>
                  <a:schemeClr val="accent2">
                    <a:lumMod val="75000"/>
                  </a:schemeClr>
                </a:solidFill>
              </a:rPr>
              <a:t>Levermann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dirty="0" smtClean="0"/>
              <a:t>Well, I have a great deal to say.</a:t>
            </a:r>
          </a:p>
          <a:p>
            <a:pPr>
              <a:spcAft>
                <a:spcPts val="1000"/>
              </a:spcAft>
            </a:pPr>
            <a:r>
              <a:rPr lang="en-GB" i="1" dirty="0" smtClean="0">
                <a:solidFill>
                  <a:srgbClr val="0000FF"/>
                </a:solidFill>
              </a:rPr>
              <a:t>Poseidon: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No doubt – but it is nothing but nonsense. </a:t>
            </a:r>
          </a:p>
        </p:txBody>
      </p:sp>
    </p:spTree>
    <p:extLst>
      <p:ext uri="{BB962C8B-B14F-4D97-AF65-F5344CB8AC3E}">
        <p14:creationId xmlns:p14="http://schemas.microsoft.com/office/powerpoint/2010/main" val="244361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Bildobjekt 1" descr="SeaLevel-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8170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7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ebergMoral3.jpg                                              001264E1PowerbookG4                    C3B537D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8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Way to behav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" y="374796"/>
            <a:ext cx="9080041" cy="59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pcc_titanic-e12642836086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53"/>
            <a:ext cx="9146987" cy="66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eaLevel-2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907"/>
            <a:ext cx="7157335" cy="674261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050509" y="1068318"/>
            <a:ext cx="195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ULTIMATE LIMIT</a:t>
            </a:r>
            <a:endParaRPr lang="sv-SE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050509" y="2362168"/>
            <a:ext cx="186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LIKELY LIMIT</a:t>
            </a:r>
            <a:endParaRPr lang="sv-SE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44519" y="166184"/>
            <a:ext cx="4284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Sea Level by year 2100</a:t>
            </a:r>
            <a:endParaRPr lang="en-GB" sz="3200" b="1" i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295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59554" y="612430"/>
            <a:ext cx="76202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3 main variables</a:t>
            </a:r>
          </a:p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will affect &amp; control</a:t>
            </a:r>
          </a:p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Future Sea Level</a:t>
            </a:r>
          </a:p>
          <a:p>
            <a:pPr algn="ctr"/>
            <a:endParaRPr lang="en-GB" sz="2400" dirty="0" smtClean="0">
              <a:solidFill>
                <a:srgbClr val="0000FF"/>
              </a:solidFill>
            </a:endParaRPr>
          </a:p>
          <a:p>
            <a:pPr marL="457200" indent="-457200" algn="just">
              <a:buAutoNum type="arabicParenBoth"/>
            </a:pPr>
            <a:r>
              <a:rPr lang="en-GB" sz="2000" dirty="0" smtClean="0">
                <a:solidFill>
                  <a:srgbClr val="FF0000"/>
                </a:solidFill>
              </a:rPr>
              <a:t>Changes in the ocean water volume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(glacial eustasy)</a:t>
            </a:r>
          </a:p>
          <a:p>
            <a:pPr algn="just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Ultimate frame: 10 mm/year ≈ maximum postglacial rates</a:t>
            </a:r>
          </a:p>
          <a:p>
            <a:pPr algn="just"/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AutoNum type="arabicParenBoth" startAt="2"/>
            </a:pPr>
            <a:r>
              <a:rPr lang="en-GB" sz="2000" dirty="0" smtClean="0">
                <a:solidFill>
                  <a:srgbClr val="FF0000"/>
                </a:solidFill>
              </a:rPr>
              <a:t>Thermal expansion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(steric eustasy) </a:t>
            </a:r>
          </a:p>
          <a:p>
            <a:pPr algn="just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Ultimate frame: &lt;5 mm/year ≈ short-term heating</a:t>
            </a:r>
          </a:p>
          <a:p>
            <a:pPr algn="just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At shore: always zero (±0.0 mm/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yr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) – no water to expand</a:t>
            </a:r>
          </a:p>
          <a:p>
            <a:pPr algn="just"/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AutoNum type="arabicParenBoth" startAt="3"/>
            </a:pPr>
            <a:r>
              <a:rPr lang="en-GB" sz="2000" dirty="0" smtClean="0">
                <a:solidFill>
                  <a:srgbClr val="FF0000"/>
                </a:solidFill>
              </a:rPr>
              <a:t>Redistribution of water masses over the globe </a:t>
            </a:r>
          </a:p>
          <a:p>
            <a:pPr algn="just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important but regional to local</a:t>
            </a:r>
          </a:p>
          <a:p>
            <a:pPr algn="just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and compensated on a global scale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2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objekt 1" descr="SeaLevel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823"/>
            <a:ext cx="9124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30915" y="192438"/>
            <a:ext cx="867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The sea level variables affects the ocean level </a:t>
            </a:r>
          </a:p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differentially from shore to open oceans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2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715990" y="76200"/>
            <a:ext cx="42827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chemeClr val="accent2"/>
                </a:solidFill>
                <a:latin typeface="Geneva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Geneva" charset="0"/>
              </a:rPr>
              <a:t>OBSERVATIONAL </a:t>
            </a:r>
            <a:r>
              <a:rPr lang="en-GB" dirty="0" smtClean="0">
                <a:solidFill>
                  <a:srgbClr val="FF0000"/>
                </a:solidFill>
                <a:latin typeface="Geneva" charset="0"/>
              </a:rPr>
              <a:t>FACTS at point 2</a:t>
            </a:r>
            <a:endParaRPr lang="en-GB" sz="1800" dirty="0">
              <a:solidFill>
                <a:schemeClr val="accent2"/>
              </a:solidFill>
              <a:latin typeface="Geneva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chemeClr val="accent2"/>
                </a:solidFill>
                <a:latin typeface="Geneva" charset="0"/>
              </a:rPr>
              <a:t>Numerous interacting factors </a:t>
            </a:r>
            <a:r>
              <a:rPr lang="en-GB" sz="1800" dirty="0" smtClean="0">
                <a:solidFill>
                  <a:schemeClr val="accent2"/>
                </a:solidFill>
                <a:latin typeface="Geneva" charset="0"/>
              </a:rPr>
              <a:t>                    control </a:t>
            </a:r>
            <a:r>
              <a:rPr lang="en-GB" sz="1800" dirty="0">
                <a:solidFill>
                  <a:schemeClr val="accent2"/>
                </a:solidFill>
                <a:latin typeface="Geneva" charset="0"/>
              </a:rPr>
              <a:t>the stability of the </a:t>
            </a:r>
            <a:r>
              <a:rPr lang="en-GB" sz="1800" dirty="0" smtClean="0">
                <a:solidFill>
                  <a:schemeClr val="accent2"/>
                </a:solidFill>
                <a:latin typeface="Geneva" charset="0"/>
              </a:rPr>
              <a:t>shoreline</a:t>
            </a:r>
          </a:p>
        </p:txBody>
      </p:sp>
      <p:pic>
        <p:nvPicPr>
          <p:cNvPr id="17410" name="Picture 3" descr="S-def. (kopia).jpg                                             00000002HD G4                          B9FD29A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9149"/>
            <a:ext cx="8229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eaLevel.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67158" cy="19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85994" y="958807"/>
            <a:ext cx="84545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 you don’t know what you are talking about</a:t>
            </a:r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 should be silent</a:t>
            </a:r>
          </a:p>
          <a:p>
            <a:pPr algn="ctr"/>
            <a:endParaRPr lang="en-GB" sz="32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GB" sz="3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Ludwig Wittgenstein, </a:t>
            </a:r>
          </a:p>
          <a:p>
            <a:pPr algn="ctr"/>
            <a:r>
              <a:rPr lang="en-GB" sz="1600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Tractatus</a:t>
            </a:r>
            <a:r>
              <a:rPr lang="en-GB" sz="16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GB" sz="1600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Logico-Philosophicus</a:t>
            </a:r>
            <a:endParaRPr lang="en-GB" sz="1600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1933 (1961)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but unfortunately they</a:t>
            </a:r>
            <a:r>
              <a:rPr lang="en-GB" dirty="0" smtClean="0">
                <a:solidFill>
                  <a:srgbClr val="FF0000"/>
                </a:solidFill>
              </a:rPr>
              <a:t>*</a:t>
            </a:r>
            <a:r>
              <a:rPr lang="en-GB" dirty="0" smtClean="0">
                <a:solidFill>
                  <a:srgbClr val="0000FF"/>
                </a:solidFill>
              </a:rPr>
              <a:t> go on cackling</a:t>
            </a:r>
          </a:p>
          <a:p>
            <a:pPr algn="ctr"/>
            <a:endParaRPr lang="en-GB" dirty="0">
              <a:solidFill>
                <a:srgbClr val="0000FF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*</a:t>
            </a:r>
            <a:r>
              <a:rPr lang="en-GB" sz="1400" dirty="0">
                <a:solidFill>
                  <a:srgbClr val="0000FF"/>
                </a:solidFill>
              </a:rPr>
              <a:t>t</a:t>
            </a:r>
            <a:r>
              <a:rPr lang="en-GB" sz="1400" dirty="0" smtClean="0">
                <a:solidFill>
                  <a:srgbClr val="0000FF"/>
                </a:solidFill>
              </a:rPr>
              <a:t>he IPCC and their boy scouts</a:t>
            </a:r>
          </a:p>
          <a:p>
            <a:pPr algn="ctr"/>
            <a:r>
              <a:rPr lang="en-GB" sz="1400" dirty="0" smtClean="0">
                <a:solidFill>
                  <a:srgbClr val="0000FF"/>
                </a:solidFill>
              </a:rPr>
              <a:t>(including the White House Climate Report)</a:t>
            </a:r>
          </a:p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7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objekt 1" descr="130308-Mörner-Gauge st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76250"/>
            <a:ext cx="91217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ruta 2"/>
          <p:cNvSpPr txBox="1">
            <a:spLocks noChangeArrowheads="1"/>
          </p:cNvSpPr>
          <p:nvPr/>
        </p:nvSpPr>
        <p:spPr bwMode="auto">
          <a:xfrm>
            <a:off x="7164388" y="6453188"/>
            <a:ext cx="1944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sv-SE" sz="1600" b="0"/>
              <a:t>from: Mörner, 2010</a:t>
            </a:r>
          </a:p>
        </p:txBody>
      </p:sp>
    </p:spTree>
    <p:extLst>
      <p:ext uri="{BB962C8B-B14F-4D97-AF65-F5344CB8AC3E}">
        <p14:creationId xmlns:p14="http://schemas.microsoft.com/office/powerpoint/2010/main" val="39310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959</Words>
  <Application>Microsoft Macintosh PowerPoint</Application>
  <PresentationFormat>Bildspel på skärmen (4:3)</PresentationFormat>
  <Paragraphs>183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Mörner Nils Axel</dc:creator>
  <cp:lastModifiedBy>Mörner Nils Axel</cp:lastModifiedBy>
  <cp:revision>77</cp:revision>
  <dcterms:created xsi:type="dcterms:W3CDTF">2014-05-15T15:00:07Z</dcterms:created>
  <dcterms:modified xsi:type="dcterms:W3CDTF">2014-07-08T13:33:37Z</dcterms:modified>
</cp:coreProperties>
</file>