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5" r:id="rId1"/>
  </p:sldMasterIdLst>
  <p:notesMasterIdLst>
    <p:notesMasterId r:id="rId27"/>
  </p:notesMasterIdLst>
  <p:sldIdLst>
    <p:sldId id="256" r:id="rId2"/>
    <p:sldId id="260" r:id="rId3"/>
    <p:sldId id="263" r:id="rId4"/>
    <p:sldId id="267" r:id="rId5"/>
    <p:sldId id="25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5" r:id="rId15"/>
    <p:sldId id="284" r:id="rId16"/>
    <p:sldId id="283" r:id="rId17"/>
    <p:sldId id="276" r:id="rId18"/>
    <p:sldId id="277" r:id="rId19"/>
    <p:sldId id="278" r:id="rId20"/>
    <p:sldId id="281" r:id="rId21"/>
    <p:sldId id="279" r:id="rId22"/>
    <p:sldId id="280" r:id="rId23"/>
    <p:sldId id="282" r:id="rId24"/>
    <p:sldId id="286" r:id="rId25"/>
    <p:sldId id="264" r:id="rId26"/>
  </p:sldIdLst>
  <p:sldSz cx="9144000" cy="6858000" type="screen4x3"/>
  <p:notesSz cx="6858000" cy="9144000"/>
  <p:embeddedFontLst>
    <p:embeddedFont>
      <p:font typeface="Tahoma" pitchFamily="34" charset="0"/>
      <p:regular r:id="rId28"/>
      <p:bold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00"/>
    <a:srgbClr val="007E39"/>
    <a:srgbClr val="00CC00"/>
    <a:srgbClr val="E200E2"/>
    <a:srgbClr val="C800C8"/>
    <a:srgbClr val="FFFF00"/>
    <a:srgbClr val="FF3300"/>
    <a:srgbClr val="FF66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5" autoAdjust="0"/>
    <p:restoredTop sz="94573" autoAdjust="0"/>
  </p:normalViewPr>
  <p:slideViewPr>
    <p:cSldViewPr snapToGrid="0">
      <p:cViewPr>
        <p:scale>
          <a:sx n="130" d="100"/>
          <a:sy n="130" d="100"/>
        </p:scale>
        <p:origin x="-768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69AEFA9E-9954-48B0-9BEB-469FA4990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43D7F-6B1A-42AD-8C46-2FBC978E616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93601-B0AD-4100-83CA-048890A6B431}" type="slidenum">
              <a:rPr lang="en-US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6781800" y="63246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Howard (Cork) Hayden</a:t>
            </a:r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41" name="Rectangle 3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7-9 July 2014, Las Vegas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ICCC-9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947ACB-66E4-4A1E-8F20-DA9A372E0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7-9 July 2014, Las Vegas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ICCC-9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8D1FD4-B39B-41CB-A3D0-148E49474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379"/>
            <a:ext cx="8229600" cy="4462547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Point: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4526"/>
            <a:ext cx="4038600" cy="4406399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505"/>
            <a:ext cx="4038600" cy="441442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6715125" y="2166938"/>
            <a:ext cx="312738" cy="1619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ltGray">
          <a:xfrm>
            <a:off x="6824663" y="1881188"/>
            <a:ext cx="74612" cy="74612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 rot="995337">
            <a:off x="8262938" y="2373313"/>
            <a:ext cx="9525" cy="32908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8" name="Freeform 6"/>
          <p:cNvSpPr>
            <a:spLocks noEditPoints="1"/>
          </p:cNvSpPr>
          <p:nvPr/>
        </p:nvSpPr>
        <p:spPr bwMode="ltGray">
          <a:xfrm>
            <a:off x="7732713" y="5568950"/>
            <a:ext cx="104775" cy="152400"/>
          </a:xfrm>
          <a:custGeom>
            <a:avLst/>
            <a:gdLst/>
            <a:ahLst/>
            <a:cxnLst>
              <a:cxn ang="0">
                <a:pos x="18" y="96"/>
              </a:cxn>
              <a:cxn ang="0">
                <a:pos x="42" y="78"/>
              </a:cxn>
              <a:cxn ang="0">
                <a:pos x="60" y="60"/>
              </a:cxn>
              <a:cxn ang="0">
                <a:pos x="66" y="36"/>
              </a:cxn>
              <a:cxn ang="0">
                <a:pos x="60" y="12"/>
              </a:cxn>
              <a:cxn ang="0">
                <a:pos x="36" y="0"/>
              </a:cxn>
              <a:cxn ang="0">
                <a:pos x="24" y="6"/>
              </a:cxn>
              <a:cxn ang="0">
                <a:pos x="12" y="12"/>
              </a:cxn>
              <a:cxn ang="0">
                <a:pos x="0" y="36"/>
              </a:cxn>
              <a:cxn ang="0">
                <a:pos x="0" y="60"/>
              </a:cxn>
              <a:cxn ang="0">
                <a:pos x="12" y="84"/>
              </a:cxn>
              <a:cxn ang="0">
                <a:pos x="18" y="96"/>
              </a:cxn>
              <a:cxn ang="0">
                <a:pos x="18" y="96"/>
              </a:cxn>
              <a:cxn ang="0">
                <a:pos x="42" y="18"/>
              </a:cxn>
              <a:cxn ang="0">
                <a:pos x="54" y="24"/>
              </a:cxn>
              <a:cxn ang="0">
                <a:pos x="60" y="36"/>
              </a:cxn>
              <a:cxn ang="0">
                <a:pos x="60" y="48"/>
              </a:cxn>
              <a:cxn ang="0">
                <a:pos x="54" y="54"/>
              </a:cxn>
              <a:cxn ang="0">
                <a:pos x="36" y="72"/>
              </a:cxn>
              <a:cxn ang="0">
                <a:pos x="24" y="78"/>
              </a:cxn>
              <a:cxn ang="0">
                <a:pos x="24" y="78"/>
              </a:cxn>
              <a:cxn ang="0">
                <a:pos x="12" y="48"/>
              </a:cxn>
              <a:cxn ang="0">
                <a:pos x="18" y="24"/>
              </a:cxn>
              <a:cxn ang="0">
                <a:pos x="30" y="18"/>
              </a:cxn>
              <a:cxn ang="0">
                <a:pos x="42" y="18"/>
              </a:cxn>
              <a:cxn ang="0">
                <a:pos x="42" y="18"/>
              </a:cxn>
            </a:cxnLst>
            <a:rect l="0" t="0" r="r" b="b"/>
            <a:pathLst>
              <a:path w="66" h="96">
                <a:moveTo>
                  <a:pt x="18" y="96"/>
                </a:moveTo>
                <a:lnTo>
                  <a:pt x="42" y="78"/>
                </a:lnTo>
                <a:lnTo>
                  <a:pt x="60" y="60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6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12" y="84"/>
                </a:lnTo>
                <a:lnTo>
                  <a:pt x="18" y="96"/>
                </a:lnTo>
                <a:lnTo>
                  <a:pt x="18" y="96"/>
                </a:lnTo>
                <a:close/>
                <a:moveTo>
                  <a:pt x="42" y="18"/>
                </a:moveTo>
                <a:lnTo>
                  <a:pt x="54" y="24"/>
                </a:lnTo>
                <a:lnTo>
                  <a:pt x="60" y="36"/>
                </a:lnTo>
                <a:lnTo>
                  <a:pt x="60" y="48"/>
                </a:lnTo>
                <a:lnTo>
                  <a:pt x="54" y="54"/>
                </a:lnTo>
                <a:lnTo>
                  <a:pt x="36" y="72"/>
                </a:lnTo>
                <a:lnTo>
                  <a:pt x="24" y="78"/>
                </a:lnTo>
                <a:lnTo>
                  <a:pt x="24" y="78"/>
                </a:lnTo>
                <a:lnTo>
                  <a:pt x="12" y="48"/>
                </a:lnTo>
                <a:lnTo>
                  <a:pt x="18" y="24"/>
                </a:lnTo>
                <a:lnTo>
                  <a:pt x="30" y="18"/>
                </a:lnTo>
                <a:lnTo>
                  <a:pt x="42" y="18"/>
                </a:lnTo>
                <a:lnTo>
                  <a:pt x="42" y="1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ltGray">
          <a:xfrm rot="91736">
            <a:off x="8710613" y="2436813"/>
            <a:ext cx="9525" cy="31718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ltGray">
          <a:xfrm rot="-926223">
            <a:off x="8953500" y="2414588"/>
            <a:ext cx="9525" cy="13985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ltGray">
          <a:xfrm rot="-1140313">
            <a:off x="5467350" y="2882900"/>
            <a:ext cx="9525" cy="32273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ltGray">
          <a:xfrm rot="1114412">
            <a:off x="4376738" y="2890838"/>
            <a:ext cx="9525" cy="336391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ltGray">
          <a:xfrm rot="254676">
            <a:off x="4818063" y="2968625"/>
            <a:ext cx="9525" cy="3025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ltGray">
          <a:xfrm>
            <a:off x="7559675" y="5700713"/>
            <a:ext cx="1581150" cy="200025"/>
          </a:xfrm>
          <a:custGeom>
            <a:avLst/>
            <a:gdLst/>
            <a:ahLst/>
            <a:cxnLst>
              <a:cxn ang="0">
                <a:pos x="754" y="6"/>
              </a:cxn>
              <a:cxn ang="0">
                <a:pos x="652" y="6"/>
              </a:cxn>
              <a:cxn ang="0">
                <a:pos x="563" y="6"/>
              </a:cxn>
              <a:cxn ang="0">
                <a:pos x="479" y="6"/>
              </a:cxn>
              <a:cxn ang="0">
                <a:pos x="401" y="6"/>
              </a:cxn>
              <a:cxn ang="0">
                <a:pos x="335" y="0"/>
              </a:cxn>
              <a:cxn ang="0">
                <a:pos x="276" y="0"/>
              </a:cxn>
              <a:cxn ang="0">
                <a:pos x="222" y="0"/>
              </a:cxn>
              <a:cxn ang="0">
                <a:pos x="180" y="6"/>
              </a:cxn>
              <a:cxn ang="0">
                <a:pos x="138" y="6"/>
              </a:cxn>
              <a:cxn ang="0">
                <a:pos x="108" y="6"/>
              </a:cxn>
              <a:cxn ang="0">
                <a:pos x="54" y="6"/>
              </a:cxn>
              <a:cxn ang="0">
                <a:pos x="24" y="12"/>
              </a:cxn>
              <a:cxn ang="0">
                <a:pos x="6" y="18"/>
              </a:cxn>
              <a:cxn ang="0">
                <a:pos x="0" y="24"/>
              </a:cxn>
              <a:cxn ang="0">
                <a:pos x="12" y="42"/>
              </a:cxn>
              <a:cxn ang="0">
                <a:pos x="18" y="48"/>
              </a:cxn>
              <a:cxn ang="0">
                <a:pos x="30" y="54"/>
              </a:cxn>
              <a:cxn ang="0">
                <a:pos x="60" y="60"/>
              </a:cxn>
              <a:cxn ang="0">
                <a:pos x="90" y="72"/>
              </a:cxn>
              <a:cxn ang="0">
                <a:pos x="144" y="84"/>
              </a:cxn>
              <a:cxn ang="0">
                <a:pos x="210" y="90"/>
              </a:cxn>
              <a:cxn ang="0">
                <a:pos x="293" y="102"/>
              </a:cxn>
              <a:cxn ang="0">
                <a:pos x="389" y="108"/>
              </a:cxn>
              <a:cxn ang="0">
                <a:pos x="503" y="120"/>
              </a:cxn>
              <a:cxn ang="0">
                <a:pos x="622" y="120"/>
              </a:cxn>
              <a:cxn ang="0">
                <a:pos x="754" y="126"/>
              </a:cxn>
              <a:cxn ang="0">
                <a:pos x="873" y="126"/>
              </a:cxn>
              <a:cxn ang="0">
                <a:pos x="993" y="126"/>
              </a:cxn>
              <a:cxn ang="0">
                <a:pos x="993" y="12"/>
              </a:cxn>
              <a:cxn ang="0">
                <a:pos x="879" y="12"/>
              </a:cxn>
              <a:cxn ang="0">
                <a:pos x="754" y="6"/>
              </a:cxn>
              <a:cxn ang="0">
                <a:pos x="754" y="6"/>
              </a:cxn>
            </a:cxnLst>
            <a:rect l="0" t="0" r="r" b="b"/>
            <a:pathLst>
              <a:path w="993" h="126">
                <a:moveTo>
                  <a:pt x="754" y="6"/>
                </a:moveTo>
                <a:lnTo>
                  <a:pt x="652" y="6"/>
                </a:lnTo>
                <a:lnTo>
                  <a:pt x="563" y="6"/>
                </a:lnTo>
                <a:lnTo>
                  <a:pt x="479" y="6"/>
                </a:lnTo>
                <a:lnTo>
                  <a:pt x="401" y="6"/>
                </a:lnTo>
                <a:lnTo>
                  <a:pt x="335" y="0"/>
                </a:lnTo>
                <a:lnTo>
                  <a:pt x="276" y="0"/>
                </a:lnTo>
                <a:lnTo>
                  <a:pt x="222" y="0"/>
                </a:lnTo>
                <a:lnTo>
                  <a:pt x="180" y="6"/>
                </a:lnTo>
                <a:lnTo>
                  <a:pt x="138" y="6"/>
                </a:lnTo>
                <a:lnTo>
                  <a:pt x="108" y="6"/>
                </a:lnTo>
                <a:lnTo>
                  <a:pt x="54" y="6"/>
                </a:lnTo>
                <a:lnTo>
                  <a:pt x="24" y="12"/>
                </a:lnTo>
                <a:lnTo>
                  <a:pt x="6" y="18"/>
                </a:lnTo>
                <a:lnTo>
                  <a:pt x="0" y="24"/>
                </a:lnTo>
                <a:lnTo>
                  <a:pt x="12" y="42"/>
                </a:lnTo>
                <a:lnTo>
                  <a:pt x="18" y="48"/>
                </a:lnTo>
                <a:lnTo>
                  <a:pt x="30" y="54"/>
                </a:lnTo>
                <a:lnTo>
                  <a:pt x="60" y="60"/>
                </a:lnTo>
                <a:lnTo>
                  <a:pt x="90" y="72"/>
                </a:lnTo>
                <a:lnTo>
                  <a:pt x="144" y="84"/>
                </a:lnTo>
                <a:lnTo>
                  <a:pt x="210" y="90"/>
                </a:lnTo>
                <a:lnTo>
                  <a:pt x="293" y="102"/>
                </a:lnTo>
                <a:lnTo>
                  <a:pt x="389" y="108"/>
                </a:lnTo>
                <a:lnTo>
                  <a:pt x="503" y="120"/>
                </a:lnTo>
                <a:lnTo>
                  <a:pt x="622" y="120"/>
                </a:lnTo>
                <a:lnTo>
                  <a:pt x="754" y="126"/>
                </a:lnTo>
                <a:lnTo>
                  <a:pt x="873" y="126"/>
                </a:lnTo>
                <a:lnTo>
                  <a:pt x="993" y="126"/>
                </a:lnTo>
                <a:lnTo>
                  <a:pt x="993" y="12"/>
                </a:lnTo>
                <a:lnTo>
                  <a:pt x="879" y="12"/>
                </a:lnTo>
                <a:lnTo>
                  <a:pt x="754" y="6"/>
                </a:lnTo>
                <a:lnTo>
                  <a:pt x="754" y="6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ltGray">
          <a:xfrm>
            <a:off x="7597775" y="5786438"/>
            <a:ext cx="1543050" cy="388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54"/>
              </a:cxn>
              <a:cxn ang="0">
                <a:pos x="66" y="96"/>
              </a:cxn>
              <a:cxn ang="0">
                <a:pos x="120" y="137"/>
              </a:cxn>
              <a:cxn ang="0">
                <a:pos x="198" y="173"/>
              </a:cxn>
              <a:cxn ang="0">
                <a:pos x="293" y="203"/>
              </a:cxn>
              <a:cxn ang="0">
                <a:pos x="353" y="215"/>
              </a:cxn>
              <a:cxn ang="0">
                <a:pos x="413" y="227"/>
              </a:cxn>
              <a:cxn ang="0">
                <a:pos x="479" y="233"/>
              </a:cxn>
              <a:cxn ang="0">
                <a:pos x="556" y="239"/>
              </a:cxn>
              <a:cxn ang="0">
                <a:pos x="634" y="245"/>
              </a:cxn>
              <a:cxn ang="0">
                <a:pos x="724" y="245"/>
              </a:cxn>
              <a:cxn ang="0">
                <a:pos x="855" y="245"/>
              </a:cxn>
              <a:cxn ang="0">
                <a:pos x="969" y="239"/>
              </a:cxn>
              <a:cxn ang="0">
                <a:pos x="969" y="60"/>
              </a:cxn>
              <a:cxn ang="0">
                <a:pos x="700" y="60"/>
              </a:cxn>
              <a:cxn ang="0">
                <a:pos x="503" y="54"/>
              </a:cxn>
              <a:cxn ang="0">
                <a:pos x="317" y="42"/>
              </a:cxn>
              <a:cxn ang="0">
                <a:pos x="150" y="24"/>
              </a:cxn>
              <a:cxn ang="0">
                <a:pos x="72" y="1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69" h="245">
                <a:moveTo>
                  <a:pt x="0" y="0"/>
                </a:moveTo>
                <a:lnTo>
                  <a:pt x="24" y="54"/>
                </a:lnTo>
                <a:lnTo>
                  <a:pt x="66" y="96"/>
                </a:lnTo>
                <a:lnTo>
                  <a:pt x="120" y="137"/>
                </a:lnTo>
                <a:lnTo>
                  <a:pt x="198" y="173"/>
                </a:lnTo>
                <a:lnTo>
                  <a:pt x="293" y="203"/>
                </a:lnTo>
                <a:lnTo>
                  <a:pt x="353" y="215"/>
                </a:lnTo>
                <a:lnTo>
                  <a:pt x="413" y="227"/>
                </a:lnTo>
                <a:lnTo>
                  <a:pt x="479" y="233"/>
                </a:lnTo>
                <a:lnTo>
                  <a:pt x="556" y="239"/>
                </a:lnTo>
                <a:lnTo>
                  <a:pt x="634" y="245"/>
                </a:lnTo>
                <a:lnTo>
                  <a:pt x="724" y="245"/>
                </a:lnTo>
                <a:lnTo>
                  <a:pt x="855" y="245"/>
                </a:lnTo>
                <a:lnTo>
                  <a:pt x="969" y="239"/>
                </a:lnTo>
                <a:lnTo>
                  <a:pt x="969" y="60"/>
                </a:lnTo>
                <a:lnTo>
                  <a:pt x="700" y="60"/>
                </a:lnTo>
                <a:lnTo>
                  <a:pt x="503" y="54"/>
                </a:lnTo>
                <a:lnTo>
                  <a:pt x="317" y="42"/>
                </a:lnTo>
                <a:lnTo>
                  <a:pt x="150" y="24"/>
                </a:lnTo>
                <a:lnTo>
                  <a:pt x="72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ltGray">
          <a:xfrm>
            <a:off x="7626350" y="5700713"/>
            <a:ext cx="1514475" cy="142875"/>
          </a:xfrm>
          <a:custGeom>
            <a:avLst/>
            <a:gdLst/>
            <a:ahLst/>
            <a:cxnLst>
              <a:cxn ang="0">
                <a:pos x="700" y="0"/>
              </a:cxn>
              <a:cxn ang="0">
                <a:pos x="598" y="0"/>
              </a:cxn>
              <a:cxn ang="0">
                <a:pos x="515" y="0"/>
              </a:cxn>
              <a:cxn ang="0">
                <a:pos x="431" y="0"/>
              </a:cxn>
              <a:cxn ang="0">
                <a:pos x="365" y="0"/>
              </a:cxn>
              <a:cxn ang="0">
                <a:pos x="299" y="0"/>
              </a:cxn>
              <a:cxn ang="0">
                <a:pos x="245" y="0"/>
              </a:cxn>
              <a:cxn ang="0">
                <a:pos x="198" y="0"/>
              </a:cxn>
              <a:cxn ang="0">
                <a:pos x="162" y="0"/>
              </a:cxn>
              <a:cxn ang="0">
                <a:pos x="126" y="6"/>
              </a:cxn>
              <a:cxn ang="0">
                <a:pos x="96" y="6"/>
              </a:cxn>
              <a:cxn ang="0">
                <a:pos x="54" y="12"/>
              </a:cxn>
              <a:cxn ang="0">
                <a:pos x="30" y="12"/>
              </a:cxn>
              <a:cxn ang="0">
                <a:pos x="12" y="18"/>
              </a:cxn>
              <a:cxn ang="0">
                <a:pos x="6" y="18"/>
              </a:cxn>
              <a:cxn ang="0">
                <a:pos x="0" y="24"/>
              </a:cxn>
              <a:cxn ang="0">
                <a:pos x="6" y="30"/>
              </a:cxn>
              <a:cxn ang="0">
                <a:pos x="24" y="36"/>
              </a:cxn>
              <a:cxn ang="0">
                <a:pos x="54" y="42"/>
              </a:cxn>
              <a:cxn ang="0">
                <a:pos x="102" y="54"/>
              </a:cxn>
              <a:cxn ang="0">
                <a:pos x="168" y="60"/>
              </a:cxn>
              <a:cxn ang="0">
                <a:pos x="251" y="66"/>
              </a:cxn>
              <a:cxn ang="0">
                <a:pos x="341" y="78"/>
              </a:cxn>
              <a:cxn ang="0">
                <a:pos x="449" y="84"/>
              </a:cxn>
              <a:cxn ang="0">
                <a:pos x="568" y="84"/>
              </a:cxn>
              <a:cxn ang="0">
                <a:pos x="694" y="90"/>
              </a:cxn>
              <a:cxn ang="0">
                <a:pos x="825" y="90"/>
              </a:cxn>
              <a:cxn ang="0">
                <a:pos x="951" y="90"/>
              </a:cxn>
              <a:cxn ang="0">
                <a:pos x="951" y="6"/>
              </a:cxn>
              <a:cxn ang="0">
                <a:pos x="831" y="6"/>
              </a:cxn>
              <a:cxn ang="0">
                <a:pos x="772" y="6"/>
              </a:cxn>
              <a:cxn ang="0">
                <a:pos x="700" y="0"/>
              </a:cxn>
              <a:cxn ang="0">
                <a:pos x="700" y="0"/>
              </a:cxn>
            </a:cxnLst>
            <a:rect l="0" t="0" r="r" b="b"/>
            <a:pathLst>
              <a:path w="951" h="90">
                <a:moveTo>
                  <a:pt x="700" y="0"/>
                </a:moveTo>
                <a:lnTo>
                  <a:pt x="598" y="0"/>
                </a:lnTo>
                <a:lnTo>
                  <a:pt x="515" y="0"/>
                </a:lnTo>
                <a:lnTo>
                  <a:pt x="431" y="0"/>
                </a:lnTo>
                <a:lnTo>
                  <a:pt x="365" y="0"/>
                </a:lnTo>
                <a:lnTo>
                  <a:pt x="299" y="0"/>
                </a:lnTo>
                <a:lnTo>
                  <a:pt x="245" y="0"/>
                </a:lnTo>
                <a:lnTo>
                  <a:pt x="198" y="0"/>
                </a:lnTo>
                <a:lnTo>
                  <a:pt x="162" y="0"/>
                </a:lnTo>
                <a:lnTo>
                  <a:pt x="126" y="6"/>
                </a:lnTo>
                <a:lnTo>
                  <a:pt x="96" y="6"/>
                </a:lnTo>
                <a:lnTo>
                  <a:pt x="54" y="12"/>
                </a:lnTo>
                <a:lnTo>
                  <a:pt x="30" y="12"/>
                </a:lnTo>
                <a:lnTo>
                  <a:pt x="12" y="18"/>
                </a:lnTo>
                <a:lnTo>
                  <a:pt x="6" y="18"/>
                </a:lnTo>
                <a:lnTo>
                  <a:pt x="0" y="24"/>
                </a:lnTo>
                <a:lnTo>
                  <a:pt x="6" y="30"/>
                </a:lnTo>
                <a:lnTo>
                  <a:pt x="24" y="36"/>
                </a:lnTo>
                <a:lnTo>
                  <a:pt x="54" y="42"/>
                </a:lnTo>
                <a:lnTo>
                  <a:pt x="102" y="54"/>
                </a:lnTo>
                <a:lnTo>
                  <a:pt x="168" y="60"/>
                </a:lnTo>
                <a:lnTo>
                  <a:pt x="251" y="66"/>
                </a:lnTo>
                <a:lnTo>
                  <a:pt x="341" y="78"/>
                </a:lnTo>
                <a:lnTo>
                  <a:pt x="449" y="84"/>
                </a:lnTo>
                <a:lnTo>
                  <a:pt x="568" y="84"/>
                </a:lnTo>
                <a:lnTo>
                  <a:pt x="694" y="90"/>
                </a:lnTo>
                <a:lnTo>
                  <a:pt x="825" y="90"/>
                </a:lnTo>
                <a:lnTo>
                  <a:pt x="951" y="90"/>
                </a:lnTo>
                <a:lnTo>
                  <a:pt x="951" y="6"/>
                </a:lnTo>
                <a:lnTo>
                  <a:pt x="831" y="6"/>
                </a:lnTo>
                <a:lnTo>
                  <a:pt x="772" y="6"/>
                </a:lnTo>
                <a:lnTo>
                  <a:pt x="700" y="0"/>
                </a:lnTo>
                <a:lnTo>
                  <a:pt x="70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ltGray">
          <a:xfrm>
            <a:off x="4856163" y="2446338"/>
            <a:ext cx="161925" cy="24606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0" y="12"/>
              </a:cxn>
              <a:cxn ang="0">
                <a:pos x="30" y="72"/>
              </a:cxn>
              <a:cxn ang="0">
                <a:pos x="30" y="155"/>
              </a:cxn>
              <a:cxn ang="0">
                <a:pos x="72" y="155"/>
              </a:cxn>
              <a:cxn ang="0">
                <a:pos x="72" y="66"/>
              </a:cxn>
              <a:cxn ang="0">
                <a:pos x="102" y="0"/>
              </a:cxn>
              <a:cxn ang="0">
                <a:pos x="102" y="0"/>
              </a:cxn>
            </a:cxnLst>
            <a:rect l="0" t="0" r="r" b="b"/>
            <a:pathLst>
              <a:path w="102" h="155">
                <a:moveTo>
                  <a:pt x="102" y="0"/>
                </a:moveTo>
                <a:lnTo>
                  <a:pt x="0" y="12"/>
                </a:lnTo>
                <a:lnTo>
                  <a:pt x="30" y="72"/>
                </a:lnTo>
                <a:lnTo>
                  <a:pt x="30" y="155"/>
                </a:lnTo>
                <a:lnTo>
                  <a:pt x="72" y="155"/>
                </a:lnTo>
                <a:lnTo>
                  <a:pt x="72" y="66"/>
                </a:lnTo>
                <a:lnTo>
                  <a:pt x="102" y="0"/>
                </a:lnTo>
                <a:lnTo>
                  <a:pt x="10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9" name="Freeform 17"/>
          <p:cNvSpPr>
            <a:spLocks noEditPoints="1"/>
          </p:cNvSpPr>
          <p:nvPr/>
        </p:nvSpPr>
        <p:spPr bwMode="ltGray">
          <a:xfrm>
            <a:off x="4856163" y="2682875"/>
            <a:ext cx="142875" cy="152400"/>
          </a:xfrm>
          <a:custGeom>
            <a:avLst/>
            <a:gdLst/>
            <a:ahLst/>
            <a:cxnLst>
              <a:cxn ang="0">
                <a:pos x="48" y="96"/>
              </a:cxn>
              <a:cxn ang="0">
                <a:pos x="72" y="72"/>
              </a:cxn>
              <a:cxn ang="0">
                <a:pos x="84" y="48"/>
              </a:cxn>
              <a:cxn ang="0">
                <a:pos x="90" y="36"/>
              </a:cxn>
              <a:cxn ang="0">
                <a:pos x="84" y="24"/>
              </a:cxn>
              <a:cxn ang="0">
                <a:pos x="66" y="6"/>
              </a:cxn>
              <a:cxn ang="0">
                <a:pos x="42" y="0"/>
              </a:cxn>
              <a:cxn ang="0">
                <a:pos x="24" y="0"/>
              </a:cxn>
              <a:cxn ang="0">
                <a:pos x="12" y="12"/>
              </a:cxn>
              <a:cxn ang="0">
                <a:pos x="6" y="24"/>
              </a:cxn>
              <a:cxn ang="0">
                <a:pos x="0" y="36"/>
              </a:cxn>
              <a:cxn ang="0">
                <a:pos x="12" y="66"/>
              </a:cxn>
              <a:cxn ang="0">
                <a:pos x="30" y="84"/>
              </a:cxn>
              <a:cxn ang="0">
                <a:pos x="48" y="96"/>
              </a:cxn>
              <a:cxn ang="0">
                <a:pos x="48" y="96"/>
              </a:cxn>
              <a:cxn ang="0">
                <a:pos x="48" y="12"/>
              </a:cxn>
              <a:cxn ang="0">
                <a:pos x="66" y="18"/>
              </a:cxn>
              <a:cxn ang="0">
                <a:pos x="72" y="24"/>
              </a:cxn>
              <a:cxn ang="0">
                <a:pos x="72" y="36"/>
              </a:cxn>
              <a:cxn ang="0">
                <a:pos x="72" y="48"/>
              </a:cxn>
              <a:cxn ang="0">
                <a:pos x="54" y="66"/>
              </a:cxn>
              <a:cxn ang="0">
                <a:pos x="48" y="78"/>
              </a:cxn>
              <a:cxn ang="0">
                <a:pos x="30" y="66"/>
              </a:cxn>
              <a:cxn ang="0">
                <a:pos x="24" y="48"/>
              </a:cxn>
              <a:cxn ang="0">
                <a:pos x="18" y="30"/>
              </a:cxn>
              <a:cxn ang="0">
                <a:pos x="30" y="12"/>
              </a:cxn>
              <a:cxn ang="0">
                <a:pos x="48" y="12"/>
              </a:cxn>
              <a:cxn ang="0">
                <a:pos x="48" y="12"/>
              </a:cxn>
            </a:cxnLst>
            <a:rect l="0" t="0" r="r" b="b"/>
            <a:pathLst>
              <a:path w="90" h="96">
                <a:moveTo>
                  <a:pt x="48" y="96"/>
                </a:moveTo>
                <a:lnTo>
                  <a:pt x="72" y="72"/>
                </a:lnTo>
                <a:lnTo>
                  <a:pt x="84" y="48"/>
                </a:lnTo>
                <a:lnTo>
                  <a:pt x="90" y="36"/>
                </a:lnTo>
                <a:lnTo>
                  <a:pt x="84" y="24"/>
                </a:lnTo>
                <a:lnTo>
                  <a:pt x="66" y="6"/>
                </a:lnTo>
                <a:lnTo>
                  <a:pt x="42" y="0"/>
                </a:lnTo>
                <a:lnTo>
                  <a:pt x="24" y="0"/>
                </a:lnTo>
                <a:lnTo>
                  <a:pt x="12" y="12"/>
                </a:lnTo>
                <a:lnTo>
                  <a:pt x="6" y="24"/>
                </a:lnTo>
                <a:lnTo>
                  <a:pt x="0" y="36"/>
                </a:lnTo>
                <a:lnTo>
                  <a:pt x="12" y="66"/>
                </a:lnTo>
                <a:lnTo>
                  <a:pt x="30" y="84"/>
                </a:lnTo>
                <a:lnTo>
                  <a:pt x="48" y="96"/>
                </a:lnTo>
                <a:lnTo>
                  <a:pt x="48" y="96"/>
                </a:lnTo>
                <a:close/>
                <a:moveTo>
                  <a:pt x="48" y="12"/>
                </a:moveTo>
                <a:lnTo>
                  <a:pt x="66" y="18"/>
                </a:lnTo>
                <a:lnTo>
                  <a:pt x="72" y="24"/>
                </a:lnTo>
                <a:lnTo>
                  <a:pt x="72" y="36"/>
                </a:lnTo>
                <a:lnTo>
                  <a:pt x="72" y="48"/>
                </a:lnTo>
                <a:lnTo>
                  <a:pt x="54" y="66"/>
                </a:lnTo>
                <a:lnTo>
                  <a:pt x="48" y="78"/>
                </a:lnTo>
                <a:lnTo>
                  <a:pt x="30" y="66"/>
                </a:lnTo>
                <a:lnTo>
                  <a:pt x="24" y="48"/>
                </a:lnTo>
                <a:lnTo>
                  <a:pt x="18" y="30"/>
                </a:lnTo>
                <a:lnTo>
                  <a:pt x="30" y="12"/>
                </a:ln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0" name="Freeform 18"/>
          <p:cNvSpPr>
            <a:spLocks noEditPoints="1"/>
          </p:cNvSpPr>
          <p:nvPr/>
        </p:nvSpPr>
        <p:spPr bwMode="ltGray">
          <a:xfrm>
            <a:off x="4856163" y="2806700"/>
            <a:ext cx="142875" cy="171450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2" y="102"/>
              </a:cxn>
              <a:cxn ang="0">
                <a:pos x="24" y="108"/>
              </a:cxn>
              <a:cxn ang="0">
                <a:pos x="54" y="108"/>
              </a:cxn>
              <a:cxn ang="0">
                <a:pos x="78" y="96"/>
              </a:cxn>
              <a:cxn ang="0">
                <a:pos x="90" y="72"/>
              </a:cxn>
              <a:cxn ang="0">
                <a:pos x="84" y="42"/>
              </a:cxn>
              <a:cxn ang="0">
                <a:pos x="66" y="24"/>
              </a:cxn>
              <a:cxn ang="0">
                <a:pos x="54" y="12"/>
              </a:cxn>
              <a:cxn ang="0">
                <a:pos x="48" y="6"/>
              </a:cxn>
              <a:cxn ang="0">
                <a:pos x="48" y="6"/>
              </a:cxn>
              <a:cxn ang="0">
                <a:pos x="48" y="0"/>
              </a:cxn>
              <a:cxn ang="0">
                <a:pos x="24" y="24"/>
              </a:cxn>
              <a:cxn ang="0">
                <a:pos x="6" y="48"/>
              </a:cxn>
              <a:cxn ang="0">
                <a:pos x="0" y="66"/>
              </a:cxn>
              <a:cxn ang="0">
                <a:pos x="0" y="90"/>
              </a:cxn>
              <a:cxn ang="0">
                <a:pos x="0" y="90"/>
              </a:cxn>
              <a:cxn ang="0">
                <a:pos x="12" y="66"/>
              </a:cxn>
              <a:cxn ang="0">
                <a:pos x="18" y="48"/>
              </a:cxn>
              <a:cxn ang="0">
                <a:pos x="30" y="36"/>
              </a:cxn>
              <a:cxn ang="0">
                <a:pos x="42" y="24"/>
              </a:cxn>
              <a:cxn ang="0">
                <a:pos x="48" y="18"/>
              </a:cxn>
              <a:cxn ang="0">
                <a:pos x="66" y="30"/>
              </a:cxn>
              <a:cxn ang="0">
                <a:pos x="72" y="48"/>
              </a:cxn>
              <a:cxn ang="0">
                <a:pos x="78" y="72"/>
              </a:cxn>
              <a:cxn ang="0">
                <a:pos x="78" y="84"/>
              </a:cxn>
              <a:cxn ang="0">
                <a:pos x="66" y="96"/>
              </a:cxn>
              <a:cxn ang="0">
                <a:pos x="42" y="102"/>
              </a:cxn>
              <a:cxn ang="0">
                <a:pos x="30" y="96"/>
              </a:cxn>
              <a:cxn ang="0">
                <a:pos x="18" y="90"/>
              </a:cxn>
              <a:cxn ang="0">
                <a:pos x="12" y="78"/>
              </a:cxn>
              <a:cxn ang="0">
                <a:pos x="12" y="66"/>
              </a:cxn>
              <a:cxn ang="0">
                <a:pos x="12" y="66"/>
              </a:cxn>
            </a:cxnLst>
            <a:rect l="0" t="0" r="r" b="b"/>
            <a:pathLst>
              <a:path w="90" h="108">
                <a:moveTo>
                  <a:pt x="0" y="90"/>
                </a:moveTo>
                <a:lnTo>
                  <a:pt x="12" y="102"/>
                </a:lnTo>
                <a:lnTo>
                  <a:pt x="24" y="108"/>
                </a:lnTo>
                <a:lnTo>
                  <a:pt x="54" y="108"/>
                </a:lnTo>
                <a:lnTo>
                  <a:pt x="78" y="96"/>
                </a:lnTo>
                <a:lnTo>
                  <a:pt x="90" y="72"/>
                </a:lnTo>
                <a:lnTo>
                  <a:pt x="84" y="42"/>
                </a:lnTo>
                <a:lnTo>
                  <a:pt x="66" y="24"/>
                </a:lnTo>
                <a:lnTo>
                  <a:pt x="54" y="12"/>
                </a:lnTo>
                <a:lnTo>
                  <a:pt x="48" y="6"/>
                </a:lnTo>
                <a:lnTo>
                  <a:pt x="48" y="6"/>
                </a:lnTo>
                <a:lnTo>
                  <a:pt x="48" y="0"/>
                </a:lnTo>
                <a:lnTo>
                  <a:pt x="24" y="24"/>
                </a:lnTo>
                <a:lnTo>
                  <a:pt x="6" y="48"/>
                </a:lnTo>
                <a:lnTo>
                  <a:pt x="0" y="66"/>
                </a:lnTo>
                <a:lnTo>
                  <a:pt x="0" y="90"/>
                </a:lnTo>
                <a:lnTo>
                  <a:pt x="0" y="90"/>
                </a:lnTo>
                <a:close/>
                <a:moveTo>
                  <a:pt x="12" y="66"/>
                </a:moveTo>
                <a:lnTo>
                  <a:pt x="18" y="48"/>
                </a:lnTo>
                <a:lnTo>
                  <a:pt x="30" y="36"/>
                </a:lnTo>
                <a:lnTo>
                  <a:pt x="42" y="24"/>
                </a:lnTo>
                <a:lnTo>
                  <a:pt x="48" y="18"/>
                </a:lnTo>
                <a:lnTo>
                  <a:pt x="66" y="30"/>
                </a:lnTo>
                <a:lnTo>
                  <a:pt x="72" y="48"/>
                </a:lnTo>
                <a:lnTo>
                  <a:pt x="78" y="72"/>
                </a:lnTo>
                <a:lnTo>
                  <a:pt x="78" y="84"/>
                </a:lnTo>
                <a:lnTo>
                  <a:pt x="66" y="96"/>
                </a:lnTo>
                <a:lnTo>
                  <a:pt x="42" y="102"/>
                </a:lnTo>
                <a:lnTo>
                  <a:pt x="30" y="96"/>
                </a:lnTo>
                <a:lnTo>
                  <a:pt x="18" y="90"/>
                </a:lnTo>
                <a:lnTo>
                  <a:pt x="12" y="78"/>
                </a:lnTo>
                <a:lnTo>
                  <a:pt x="12" y="66"/>
                </a:lnTo>
                <a:lnTo>
                  <a:pt x="12" y="66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ltGray">
          <a:xfrm>
            <a:off x="8683625" y="1912938"/>
            <a:ext cx="161925" cy="24765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0" y="6"/>
              </a:cxn>
              <a:cxn ang="0">
                <a:pos x="30" y="72"/>
              </a:cxn>
              <a:cxn ang="0">
                <a:pos x="30" y="156"/>
              </a:cxn>
              <a:cxn ang="0">
                <a:pos x="72" y="156"/>
              </a:cxn>
              <a:cxn ang="0">
                <a:pos x="72" y="66"/>
              </a:cxn>
              <a:cxn ang="0">
                <a:pos x="102" y="0"/>
              </a:cxn>
              <a:cxn ang="0">
                <a:pos x="102" y="0"/>
              </a:cxn>
            </a:cxnLst>
            <a:rect l="0" t="0" r="r" b="b"/>
            <a:pathLst>
              <a:path w="102" h="156">
                <a:moveTo>
                  <a:pt x="102" y="0"/>
                </a:moveTo>
                <a:lnTo>
                  <a:pt x="0" y="6"/>
                </a:lnTo>
                <a:lnTo>
                  <a:pt x="30" y="72"/>
                </a:lnTo>
                <a:lnTo>
                  <a:pt x="30" y="156"/>
                </a:lnTo>
                <a:lnTo>
                  <a:pt x="72" y="156"/>
                </a:lnTo>
                <a:lnTo>
                  <a:pt x="72" y="66"/>
                </a:lnTo>
                <a:lnTo>
                  <a:pt x="102" y="0"/>
                </a:lnTo>
                <a:lnTo>
                  <a:pt x="10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2" name="Freeform 20"/>
          <p:cNvSpPr>
            <a:spLocks noEditPoints="1"/>
          </p:cNvSpPr>
          <p:nvPr/>
        </p:nvSpPr>
        <p:spPr bwMode="ltGray">
          <a:xfrm>
            <a:off x="8693150" y="2141538"/>
            <a:ext cx="133350" cy="152400"/>
          </a:xfrm>
          <a:custGeom>
            <a:avLst/>
            <a:gdLst/>
            <a:ahLst/>
            <a:cxnLst>
              <a:cxn ang="0">
                <a:pos x="42" y="96"/>
              </a:cxn>
              <a:cxn ang="0">
                <a:pos x="66" y="78"/>
              </a:cxn>
              <a:cxn ang="0">
                <a:pos x="84" y="54"/>
              </a:cxn>
              <a:cxn ang="0">
                <a:pos x="84" y="30"/>
              </a:cxn>
              <a:cxn ang="0">
                <a:pos x="66" y="6"/>
              </a:cxn>
              <a:cxn ang="0">
                <a:pos x="42" y="0"/>
              </a:cxn>
              <a:cxn ang="0">
                <a:pos x="24" y="6"/>
              </a:cxn>
              <a:cxn ang="0">
                <a:pos x="12" y="18"/>
              </a:cxn>
              <a:cxn ang="0">
                <a:pos x="6" y="30"/>
              </a:cxn>
              <a:cxn ang="0">
                <a:pos x="0" y="42"/>
              </a:cxn>
              <a:cxn ang="0">
                <a:pos x="12" y="66"/>
              </a:cxn>
              <a:cxn ang="0">
                <a:pos x="30" y="84"/>
              </a:cxn>
              <a:cxn ang="0">
                <a:pos x="42" y="96"/>
              </a:cxn>
              <a:cxn ang="0">
                <a:pos x="42" y="96"/>
              </a:cxn>
              <a:cxn ang="0">
                <a:pos x="48" y="12"/>
              </a:cxn>
              <a:cxn ang="0">
                <a:pos x="66" y="18"/>
              </a:cxn>
              <a:cxn ang="0">
                <a:pos x="72" y="30"/>
              </a:cxn>
              <a:cxn ang="0">
                <a:pos x="72" y="42"/>
              </a:cxn>
              <a:cxn ang="0">
                <a:pos x="66" y="54"/>
              </a:cxn>
              <a:cxn ang="0">
                <a:pos x="54" y="72"/>
              </a:cxn>
              <a:cxn ang="0">
                <a:pos x="42" y="84"/>
              </a:cxn>
              <a:cxn ang="0">
                <a:pos x="42" y="84"/>
              </a:cxn>
              <a:cxn ang="0">
                <a:pos x="30" y="72"/>
              </a:cxn>
              <a:cxn ang="0">
                <a:pos x="18" y="54"/>
              </a:cxn>
              <a:cxn ang="0">
                <a:pos x="18" y="30"/>
              </a:cxn>
              <a:cxn ang="0">
                <a:pos x="30" y="18"/>
              </a:cxn>
              <a:cxn ang="0">
                <a:pos x="48" y="12"/>
              </a:cxn>
              <a:cxn ang="0">
                <a:pos x="48" y="12"/>
              </a:cxn>
            </a:cxnLst>
            <a:rect l="0" t="0" r="r" b="b"/>
            <a:pathLst>
              <a:path w="84" h="96">
                <a:moveTo>
                  <a:pt x="42" y="96"/>
                </a:moveTo>
                <a:lnTo>
                  <a:pt x="66" y="78"/>
                </a:lnTo>
                <a:lnTo>
                  <a:pt x="84" y="54"/>
                </a:lnTo>
                <a:lnTo>
                  <a:pt x="84" y="30"/>
                </a:lnTo>
                <a:lnTo>
                  <a:pt x="66" y="6"/>
                </a:lnTo>
                <a:lnTo>
                  <a:pt x="42" y="0"/>
                </a:lnTo>
                <a:lnTo>
                  <a:pt x="24" y="6"/>
                </a:lnTo>
                <a:lnTo>
                  <a:pt x="12" y="18"/>
                </a:lnTo>
                <a:lnTo>
                  <a:pt x="6" y="30"/>
                </a:lnTo>
                <a:lnTo>
                  <a:pt x="0" y="42"/>
                </a:lnTo>
                <a:lnTo>
                  <a:pt x="12" y="66"/>
                </a:lnTo>
                <a:lnTo>
                  <a:pt x="30" y="84"/>
                </a:lnTo>
                <a:lnTo>
                  <a:pt x="42" y="96"/>
                </a:lnTo>
                <a:lnTo>
                  <a:pt x="42" y="96"/>
                </a:lnTo>
                <a:close/>
                <a:moveTo>
                  <a:pt x="48" y="12"/>
                </a:moveTo>
                <a:lnTo>
                  <a:pt x="66" y="18"/>
                </a:lnTo>
                <a:lnTo>
                  <a:pt x="72" y="30"/>
                </a:lnTo>
                <a:lnTo>
                  <a:pt x="72" y="42"/>
                </a:lnTo>
                <a:lnTo>
                  <a:pt x="66" y="54"/>
                </a:lnTo>
                <a:lnTo>
                  <a:pt x="54" y="72"/>
                </a:lnTo>
                <a:lnTo>
                  <a:pt x="42" y="84"/>
                </a:lnTo>
                <a:lnTo>
                  <a:pt x="42" y="84"/>
                </a:lnTo>
                <a:lnTo>
                  <a:pt x="30" y="72"/>
                </a:lnTo>
                <a:lnTo>
                  <a:pt x="18" y="54"/>
                </a:lnTo>
                <a:lnTo>
                  <a:pt x="18" y="30"/>
                </a:lnTo>
                <a:lnTo>
                  <a:pt x="30" y="18"/>
                </a:ln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3" name="Freeform 21"/>
          <p:cNvSpPr>
            <a:spLocks noEditPoints="1"/>
          </p:cNvSpPr>
          <p:nvPr/>
        </p:nvSpPr>
        <p:spPr bwMode="ltGray">
          <a:xfrm>
            <a:off x="8683625" y="2274888"/>
            <a:ext cx="142875" cy="171450"/>
          </a:xfrm>
          <a:custGeom>
            <a:avLst/>
            <a:gdLst/>
            <a:ahLst/>
            <a:cxnLst>
              <a:cxn ang="0">
                <a:pos x="6" y="90"/>
              </a:cxn>
              <a:cxn ang="0">
                <a:pos x="18" y="102"/>
              </a:cxn>
              <a:cxn ang="0">
                <a:pos x="30" y="108"/>
              </a:cxn>
              <a:cxn ang="0">
                <a:pos x="60" y="108"/>
              </a:cxn>
              <a:cxn ang="0">
                <a:pos x="84" y="96"/>
              </a:cxn>
              <a:cxn ang="0">
                <a:pos x="90" y="84"/>
              </a:cxn>
              <a:cxn ang="0">
                <a:pos x="90" y="66"/>
              </a:cxn>
              <a:cxn ang="0">
                <a:pos x="84" y="36"/>
              </a:cxn>
              <a:cxn ang="0">
                <a:pos x="72" y="18"/>
              </a:cxn>
              <a:cxn ang="0">
                <a:pos x="60" y="6"/>
              </a:cxn>
              <a:cxn ang="0">
                <a:pos x="54" y="0"/>
              </a:cxn>
              <a:cxn ang="0">
                <a:pos x="54" y="0"/>
              </a:cxn>
              <a:cxn ang="0">
                <a:pos x="48" y="0"/>
              </a:cxn>
              <a:cxn ang="0">
                <a:pos x="24" y="24"/>
              </a:cxn>
              <a:cxn ang="0">
                <a:pos x="12" y="48"/>
              </a:cxn>
              <a:cxn ang="0">
                <a:pos x="0" y="66"/>
              </a:cxn>
              <a:cxn ang="0">
                <a:pos x="6" y="90"/>
              </a:cxn>
              <a:cxn ang="0">
                <a:pos x="6" y="90"/>
              </a:cxn>
              <a:cxn ang="0">
                <a:pos x="18" y="66"/>
              </a:cxn>
              <a:cxn ang="0">
                <a:pos x="24" y="48"/>
              </a:cxn>
              <a:cxn ang="0">
                <a:pos x="36" y="30"/>
              </a:cxn>
              <a:cxn ang="0">
                <a:pos x="42" y="18"/>
              </a:cxn>
              <a:cxn ang="0">
                <a:pos x="48" y="12"/>
              </a:cxn>
              <a:cxn ang="0">
                <a:pos x="78" y="42"/>
              </a:cxn>
              <a:cxn ang="0">
                <a:pos x="84" y="66"/>
              </a:cxn>
              <a:cxn ang="0">
                <a:pos x="66" y="90"/>
              </a:cxn>
              <a:cxn ang="0">
                <a:pos x="54" y="96"/>
              </a:cxn>
              <a:cxn ang="0">
                <a:pos x="42" y="96"/>
              </a:cxn>
              <a:cxn ang="0">
                <a:pos x="30" y="96"/>
              </a:cxn>
              <a:cxn ang="0">
                <a:pos x="24" y="84"/>
              </a:cxn>
              <a:cxn ang="0">
                <a:pos x="18" y="78"/>
              </a:cxn>
              <a:cxn ang="0">
                <a:pos x="18" y="66"/>
              </a:cxn>
              <a:cxn ang="0">
                <a:pos x="18" y="66"/>
              </a:cxn>
            </a:cxnLst>
            <a:rect l="0" t="0" r="r" b="b"/>
            <a:pathLst>
              <a:path w="90" h="108">
                <a:moveTo>
                  <a:pt x="6" y="90"/>
                </a:moveTo>
                <a:lnTo>
                  <a:pt x="18" y="102"/>
                </a:lnTo>
                <a:lnTo>
                  <a:pt x="30" y="108"/>
                </a:lnTo>
                <a:lnTo>
                  <a:pt x="60" y="108"/>
                </a:lnTo>
                <a:lnTo>
                  <a:pt x="84" y="96"/>
                </a:lnTo>
                <a:lnTo>
                  <a:pt x="90" y="84"/>
                </a:lnTo>
                <a:lnTo>
                  <a:pt x="90" y="66"/>
                </a:lnTo>
                <a:lnTo>
                  <a:pt x="84" y="36"/>
                </a:lnTo>
                <a:lnTo>
                  <a:pt x="72" y="18"/>
                </a:lnTo>
                <a:lnTo>
                  <a:pt x="60" y="6"/>
                </a:lnTo>
                <a:lnTo>
                  <a:pt x="54" y="0"/>
                </a:lnTo>
                <a:lnTo>
                  <a:pt x="54" y="0"/>
                </a:lnTo>
                <a:lnTo>
                  <a:pt x="48" y="0"/>
                </a:lnTo>
                <a:lnTo>
                  <a:pt x="24" y="24"/>
                </a:lnTo>
                <a:lnTo>
                  <a:pt x="12" y="48"/>
                </a:lnTo>
                <a:lnTo>
                  <a:pt x="0" y="66"/>
                </a:lnTo>
                <a:lnTo>
                  <a:pt x="6" y="90"/>
                </a:lnTo>
                <a:lnTo>
                  <a:pt x="6" y="90"/>
                </a:lnTo>
                <a:close/>
                <a:moveTo>
                  <a:pt x="18" y="66"/>
                </a:moveTo>
                <a:lnTo>
                  <a:pt x="24" y="48"/>
                </a:lnTo>
                <a:lnTo>
                  <a:pt x="36" y="30"/>
                </a:lnTo>
                <a:lnTo>
                  <a:pt x="42" y="18"/>
                </a:lnTo>
                <a:lnTo>
                  <a:pt x="48" y="12"/>
                </a:lnTo>
                <a:lnTo>
                  <a:pt x="78" y="42"/>
                </a:lnTo>
                <a:lnTo>
                  <a:pt x="84" y="66"/>
                </a:lnTo>
                <a:lnTo>
                  <a:pt x="66" y="90"/>
                </a:lnTo>
                <a:lnTo>
                  <a:pt x="54" y="96"/>
                </a:lnTo>
                <a:lnTo>
                  <a:pt x="42" y="96"/>
                </a:lnTo>
                <a:lnTo>
                  <a:pt x="30" y="96"/>
                </a:lnTo>
                <a:lnTo>
                  <a:pt x="24" y="84"/>
                </a:lnTo>
                <a:lnTo>
                  <a:pt x="18" y="78"/>
                </a:lnTo>
                <a:lnTo>
                  <a:pt x="18" y="66"/>
                </a:lnTo>
                <a:lnTo>
                  <a:pt x="18" y="66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4" name="Freeform 22"/>
          <p:cNvSpPr>
            <a:spLocks noEditPoints="1"/>
          </p:cNvSpPr>
          <p:nvPr/>
        </p:nvSpPr>
        <p:spPr bwMode="ltGray">
          <a:xfrm>
            <a:off x="8616950" y="5595938"/>
            <a:ext cx="104775" cy="152400"/>
          </a:xfrm>
          <a:custGeom>
            <a:avLst/>
            <a:gdLst/>
            <a:ahLst/>
            <a:cxnLst>
              <a:cxn ang="0">
                <a:pos x="30" y="96"/>
              </a:cxn>
              <a:cxn ang="0">
                <a:pos x="54" y="72"/>
              </a:cxn>
              <a:cxn ang="0">
                <a:pos x="66" y="48"/>
              </a:cxn>
              <a:cxn ang="0">
                <a:pos x="66" y="24"/>
              </a:cxn>
              <a:cxn ang="0">
                <a:pos x="54" y="6"/>
              </a:cxn>
              <a:cxn ang="0">
                <a:pos x="30" y="0"/>
              </a:cxn>
              <a:cxn ang="0">
                <a:pos x="18" y="0"/>
              </a:cxn>
              <a:cxn ang="0">
                <a:pos x="6" y="12"/>
              </a:cxn>
              <a:cxn ang="0">
                <a:pos x="0" y="36"/>
              </a:cxn>
              <a:cxn ang="0">
                <a:pos x="6" y="60"/>
              </a:cxn>
              <a:cxn ang="0">
                <a:pos x="18" y="84"/>
              </a:cxn>
              <a:cxn ang="0">
                <a:pos x="30" y="96"/>
              </a:cxn>
              <a:cxn ang="0">
                <a:pos x="30" y="96"/>
              </a:cxn>
              <a:cxn ang="0">
                <a:pos x="30" y="12"/>
              </a:cxn>
              <a:cxn ang="0">
                <a:pos x="48" y="18"/>
              </a:cxn>
              <a:cxn ang="0">
                <a:pos x="54" y="24"/>
              </a:cxn>
              <a:cxn ang="0">
                <a:pos x="54" y="36"/>
              </a:cxn>
              <a:cxn ang="0">
                <a:pos x="48" y="48"/>
              </a:cxn>
              <a:cxn ang="0">
                <a:pos x="36" y="66"/>
              </a:cxn>
              <a:cxn ang="0">
                <a:pos x="30" y="78"/>
              </a:cxn>
              <a:cxn ang="0">
                <a:pos x="18" y="66"/>
              </a:cxn>
              <a:cxn ang="0">
                <a:pos x="12" y="48"/>
              </a:cxn>
              <a:cxn ang="0">
                <a:pos x="6" y="30"/>
              </a:cxn>
              <a:cxn ang="0">
                <a:pos x="18" y="12"/>
              </a:cxn>
              <a:cxn ang="0">
                <a:pos x="30" y="12"/>
              </a:cxn>
              <a:cxn ang="0">
                <a:pos x="30" y="12"/>
              </a:cxn>
            </a:cxnLst>
            <a:rect l="0" t="0" r="r" b="b"/>
            <a:pathLst>
              <a:path w="66" h="96">
                <a:moveTo>
                  <a:pt x="30" y="96"/>
                </a:moveTo>
                <a:lnTo>
                  <a:pt x="54" y="72"/>
                </a:lnTo>
                <a:lnTo>
                  <a:pt x="66" y="48"/>
                </a:lnTo>
                <a:lnTo>
                  <a:pt x="66" y="24"/>
                </a:lnTo>
                <a:lnTo>
                  <a:pt x="54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36"/>
                </a:lnTo>
                <a:lnTo>
                  <a:pt x="6" y="60"/>
                </a:lnTo>
                <a:lnTo>
                  <a:pt x="18" y="84"/>
                </a:lnTo>
                <a:lnTo>
                  <a:pt x="30" y="96"/>
                </a:lnTo>
                <a:lnTo>
                  <a:pt x="30" y="96"/>
                </a:lnTo>
                <a:close/>
                <a:moveTo>
                  <a:pt x="30" y="12"/>
                </a:moveTo>
                <a:lnTo>
                  <a:pt x="48" y="18"/>
                </a:lnTo>
                <a:lnTo>
                  <a:pt x="54" y="24"/>
                </a:lnTo>
                <a:lnTo>
                  <a:pt x="54" y="36"/>
                </a:lnTo>
                <a:lnTo>
                  <a:pt x="48" y="48"/>
                </a:lnTo>
                <a:lnTo>
                  <a:pt x="36" y="66"/>
                </a:lnTo>
                <a:lnTo>
                  <a:pt x="30" y="78"/>
                </a:lnTo>
                <a:lnTo>
                  <a:pt x="18" y="66"/>
                </a:lnTo>
                <a:lnTo>
                  <a:pt x="12" y="48"/>
                </a:lnTo>
                <a:lnTo>
                  <a:pt x="6" y="30"/>
                </a:lnTo>
                <a:lnTo>
                  <a:pt x="18" y="12"/>
                </a:lnTo>
                <a:lnTo>
                  <a:pt x="30" y="12"/>
                </a:lnTo>
                <a:lnTo>
                  <a:pt x="30" y="1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5" name="Freeform 23"/>
          <p:cNvSpPr>
            <a:spLocks/>
          </p:cNvSpPr>
          <p:nvPr/>
        </p:nvSpPr>
        <p:spPr bwMode="ltGray">
          <a:xfrm>
            <a:off x="4789488" y="1789113"/>
            <a:ext cx="4132262" cy="704850"/>
          </a:xfrm>
          <a:custGeom>
            <a:avLst/>
            <a:gdLst/>
            <a:ahLst/>
            <a:cxnLst>
              <a:cxn ang="0">
                <a:pos x="2577" y="0"/>
              </a:cxn>
              <a:cxn ang="0">
                <a:pos x="2594" y="72"/>
              </a:cxn>
              <a:cxn ang="0">
                <a:pos x="6" y="444"/>
              </a:cxn>
              <a:cxn ang="0">
                <a:pos x="0" y="396"/>
              </a:cxn>
              <a:cxn ang="0">
                <a:pos x="1225" y="96"/>
              </a:cxn>
              <a:cxn ang="0">
                <a:pos x="1351" y="78"/>
              </a:cxn>
              <a:cxn ang="0">
                <a:pos x="2577" y="0"/>
              </a:cxn>
              <a:cxn ang="0">
                <a:pos x="2577" y="0"/>
              </a:cxn>
            </a:cxnLst>
            <a:rect l="0" t="0" r="r" b="b"/>
            <a:pathLst>
              <a:path w="2594" h="444">
                <a:moveTo>
                  <a:pt x="2577" y="0"/>
                </a:moveTo>
                <a:lnTo>
                  <a:pt x="2594" y="72"/>
                </a:lnTo>
                <a:lnTo>
                  <a:pt x="6" y="444"/>
                </a:lnTo>
                <a:lnTo>
                  <a:pt x="0" y="396"/>
                </a:lnTo>
                <a:lnTo>
                  <a:pt x="1225" y="96"/>
                </a:lnTo>
                <a:lnTo>
                  <a:pt x="1351" y="78"/>
                </a:lnTo>
                <a:lnTo>
                  <a:pt x="2577" y="0"/>
                </a:lnTo>
                <a:lnTo>
                  <a:pt x="2577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6" name="Freeform 24"/>
          <p:cNvSpPr>
            <a:spLocks noEditPoints="1"/>
          </p:cNvSpPr>
          <p:nvPr/>
        </p:nvSpPr>
        <p:spPr bwMode="ltGray">
          <a:xfrm>
            <a:off x="4657725" y="5989638"/>
            <a:ext cx="133350" cy="150812"/>
          </a:xfrm>
          <a:custGeom>
            <a:avLst/>
            <a:gdLst/>
            <a:ahLst/>
            <a:cxnLst>
              <a:cxn ang="0">
                <a:pos x="36" y="95"/>
              </a:cxn>
              <a:cxn ang="0">
                <a:pos x="60" y="77"/>
              </a:cxn>
              <a:cxn ang="0">
                <a:pos x="78" y="53"/>
              </a:cxn>
              <a:cxn ang="0">
                <a:pos x="84" y="42"/>
              </a:cxn>
              <a:cxn ang="0">
                <a:pos x="84" y="30"/>
              </a:cxn>
              <a:cxn ang="0">
                <a:pos x="72" y="6"/>
              </a:cxn>
              <a:cxn ang="0">
                <a:pos x="42" y="0"/>
              </a:cxn>
              <a:cxn ang="0">
                <a:pos x="30" y="0"/>
              </a:cxn>
              <a:cxn ang="0">
                <a:pos x="12" y="12"/>
              </a:cxn>
              <a:cxn ang="0">
                <a:pos x="0" y="24"/>
              </a:cxn>
              <a:cxn ang="0">
                <a:pos x="0" y="36"/>
              </a:cxn>
              <a:cxn ang="0">
                <a:pos x="6" y="59"/>
              </a:cxn>
              <a:cxn ang="0">
                <a:pos x="24" y="83"/>
              </a:cxn>
              <a:cxn ang="0">
                <a:pos x="36" y="95"/>
              </a:cxn>
              <a:cxn ang="0">
                <a:pos x="36" y="95"/>
              </a:cxn>
              <a:cxn ang="0">
                <a:pos x="48" y="12"/>
              </a:cxn>
              <a:cxn ang="0">
                <a:pos x="66" y="18"/>
              </a:cxn>
              <a:cxn ang="0">
                <a:pos x="72" y="30"/>
              </a:cxn>
              <a:cxn ang="0">
                <a:pos x="72" y="42"/>
              </a:cxn>
              <a:cxn ang="0">
                <a:pos x="66" y="53"/>
              </a:cxn>
              <a:cxn ang="0">
                <a:pos x="48" y="71"/>
              </a:cxn>
              <a:cxn ang="0">
                <a:pos x="42" y="77"/>
              </a:cxn>
              <a:cxn ang="0">
                <a:pos x="36" y="77"/>
              </a:cxn>
              <a:cxn ang="0">
                <a:pos x="24" y="65"/>
              </a:cxn>
              <a:cxn ang="0">
                <a:pos x="18" y="48"/>
              </a:cxn>
              <a:cxn ang="0">
                <a:pos x="18" y="30"/>
              </a:cxn>
              <a:cxn ang="0">
                <a:pos x="30" y="12"/>
              </a:cxn>
              <a:cxn ang="0">
                <a:pos x="48" y="12"/>
              </a:cxn>
              <a:cxn ang="0">
                <a:pos x="48" y="12"/>
              </a:cxn>
            </a:cxnLst>
            <a:rect l="0" t="0" r="r" b="b"/>
            <a:pathLst>
              <a:path w="84" h="95">
                <a:moveTo>
                  <a:pt x="36" y="95"/>
                </a:moveTo>
                <a:lnTo>
                  <a:pt x="60" y="77"/>
                </a:lnTo>
                <a:lnTo>
                  <a:pt x="78" y="53"/>
                </a:lnTo>
                <a:lnTo>
                  <a:pt x="84" y="42"/>
                </a:lnTo>
                <a:lnTo>
                  <a:pt x="84" y="30"/>
                </a:lnTo>
                <a:lnTo>
                  <a:pt x="72" y="6"/>
                </a:lnTo>
                <a:lnTo>
                  <a:pt x="42" y="0"/>
                </a:lnTo>
                <a:lnTo>
                  <a:pt x="30" y="0"/>
                </a:lnTo>
                <a:lnTo>
                  <a:pt x="12" y="12"/>
                </a:lnTo>
                <a:lnTo>
                  <a:pt x="0" y="24"/>
                </a:lnTo>
                <a:lnTo>
                  <a:pt x="0" y="36"/>
                </a:lnTo>
                <a:lnTo>
                  <a:pt x="6" y="59"/>
                </a:lnTo>
                <a:lnTo>
                  <a:pt x="24" y="83"/>
                </a:lnTo>
                <a:lnTo>
                  <a:pt x="36" y="95"/>
                </a:lnTo>
                <a:lnTo>
                  <a:pt x="36" y="95"/>
                </a:lnTo>
                <a:close/>
                <a:moveTo>
                  <a:pt x="48" y="12"/>
                </a:moveTo>
                <a:lnTo>
                  <a:pt x="66" y="18"/>
                </a:lnTo>
                <a:lnTo>
                  <a:pt x="72" y="30"/>
                </a:lnTo>
                <a:lnTo>
                  <a:pt x="72" y="42"/>
                </a:lnTo>
                <a:lnTo>
                  <a:pt x="66" y="53"/>
                </a:lnTo>
                <a:lnTo>
                  <a:pt x="48" y="71"/>
                </a:lnTo>
                <a:lnTo>
                  <a:pt x="42" y="77"/>
                </a:lnTo>
                <a:lnTo>
                  <a:pt x="36" y="77"/>
                </a:lnTo>
                <a:lnTo>
                  <a:pt x="24" y="65"/>
                </a:lnTo>
                <a:lnTo>
                  <a:pt x="18" y="48"/>
                </a:lnTo>
                <a:lnTo>
                  <a:pt x="18" y="30"/>
                </a:lnTo>
                <a:lnTo>
                  <a:pt x="30" y="12"/>
                </a:ln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7" name="Freeform 25"/>
          <p:cNvSpPr>
            <a:spLocks noEditPoints="1"/>
          </p:cNvSpPr>
          <p:nvPr/>
        </p:nvSpPr>
        <p:spPr bwMode="ltGray">
          <a:xfrm>
            <a:off x="5999163" y="6146800"/>
            <a:ext cx="142875" cy="171450"/>
          </a:xfrm>
          <a:custGeom>
            <a:avLst/>
            <a:gdLst/>
            <a:ahLst/>
            <a:cxnLst>
              <a:cxn ang="0">
                <a:pos x="12" y="96"/>
              </a:cxn>
              <a:cxn ang="0">
                <a:pos x="24" y="108"/>
              </a:cxn>
              <a:cxn ang="0">
                <a:pos x="42" y="108"/>
              </a:cxn>
              <a:cxn ang="0">
                <a:pos x="66" y="102"/>
              </a:cxn>
              <a:cxn ang="0">
                <a:pos x="84" y="78"/>
              </a:cxn>
              <a:cxn ang="0">
                <a:pos x="90" y="66"/>
              </a:cxn>
              <a:cxn ang="0">
                <a:pos x="84" y="48"/>
              </a:cxn>
              <a:cxn ang="0">
                <a:pos x="66" y="24"/>
              </a:cxn>
              <a:cxn ang="0">
                <a:pos x="48" y="12"/>
              </a:cxn>
              <a:cxn ang="0">
                <a:pos x="36" y="0"/>
              </a:cxn>
              <a:cxn ang="0">
                <a:pos x="30" y="0"/>
              </a:cxn>
              <a:cxn ang="0">
                <a:pos x="30" y="0"/>
              </a:cxn>
              <a:cxn ang="0">
                <a:pos x="24" y="0"/>
              </a:cxn>
              <a:cxn ang="0">
                <a:pos x="12" y="30"/>
              </a:cxn>
              <a:cxn ang="0">
                <a:pos x="0" y="54"/>
              </a:cxn>
              <a:cxn ang="0">
                <a:pos x="0" y="78"/>
              </a:cxn>
              <a:cxn ang="0">
                <a:pos x="12" y="96"/>
              </a:cxn>
              <a:cxn ang="0">
                <a:pos x="12" y="96"/>
              </a:cxn>
              <a:cxn ang="0">
                <a:pos x="12" y="72"/>
              </a:cxn>
              <a:cxn ang="0">
                <a:pos x="18" y="54"/>
              </a:cxn>
              <a:cxn ang="0">
                <a:pos x="24" y="36"/>
              </a:cxn>
              <a:cxn ang="0">
                <a:pos x="30" y="18"/>
              </a:cxn>
              <a:cxn ang="0">
                <a:pos x="30" y="12"/>
              </a:cxn>
              <a:cxn ang="0">
                <a:pos x="48" y="24"/>
              </a:cxn>
              <a:cxn ang="0">
                <a:pos x="66" y="36"/>
              </a:cxn>
              <a:cxn ang="0">
                <a:pos x="78" y="54"/>
              </a:cxn>
              <a:cxn ang="0">
                <a:pos x="78" y="72"/>
              </a:cxn>
              <a:cxn ang="0">
                <a:pos x="72" y="84"/>
              </a:cxn>
              <a:cxn ang="0">
                <a:pos x="48" y="96"/>
              </a:cxn>
              <a:cxn ang="0">
                <a:pos x="36" y="96"/>
              </a:cxn>
              <a:cxn ang="0">
                <a:pos x="24" y="90"/>
              </a:cxn>
              <a:cxn ang="0">
                <a:pos x="18" y="84"/>
              </a:cxn>
              <a:cxn ang="0">
                <a:pos x="12" y="72"/>
              </a:cxn>
              <a:cxn ang="0">
                <a:pos x="12" y="72"/>
              </a:cxn>
            </a:cxnLst>
            <a:rect l="0" t="0" r="r" b="b"/>
            <a:pathLst>
              <a:path w="90" h="108">
                <a:moveTo>
                  <a:pt x="12" y="96"/>
                </a:moveTo>
                <a:lnTo>
                  <a:pt x="24" y="108"/>
                </a:lnTo>
                <a:lnTo>
                  <a:pt x="42" y="108"/>
                </a:lnTo>
                <a:lnTo>
                  <a:pt x="66" y="102"/>
                </a:lnTo>
                <a:lnTo>
                  <a:pt x="84" y="78"/>
                </a:lnTo>
                <a:lnTo>
                  <a:pt x="90" y="66"/>
                </a:lnTo>
                <a:lnTo>
                  <a:pt x="84" y="48"/>
                </a:lnTo>
                <a:lnTo>
                  <a:pt x="66" y="24"/>
                </a:lnTo>
                <a:lnTo>
                  <a:pt x="48" y="12"/>
                </a:lnTo>
                <a:lnTo>
                  <a:pt x="36" y="0"/>
                </a:lnTo>
                <a:lnTo>
                  <a:pt x="30" y="0"/>
                </a:lnTo>
                <a:lnTo>
                  <a:pt x="30" y="0"/>
                </a:lnTo>
                <a:lnTo>
                  <a:pt x="24" y="0"/>
                </a:lnTo>
                <a:lnTo>
                  <a:pt x="12" y="30"/>
                </a:lnTo>
                <a:lnTo>
                  <a:pt x="0" y="54"/>
                </a:lnTo>
                <a:lnTo>
                  <a:pt x="0" y="78"/>
                </a:lnTo>
                <a:lnTo>
                  <a:pt x="12" y="96"/>
                </a:lnTo>
                <a:lnTo>
                  <a:pt x="12" y="96"/>
                </a:lnTo>
                <a:close/>
                <a:moveTo>
                  <a:pt x="12" y="72"/>
                </a:moveTo>
                <a:lnTo>
                  <a:pt x="18" y="54"/>
                </a:lnTo>
                <a:lnTo>
                  <a:pt x="24" y="36"/>
                </a:lnTo>
                <a:lnTo>
                  <a:pt x="30" y="18"/>
                </a:lnTo>
                <a:lnTo>
                  <a:pt x="30" y="12"/>
                </a:lnTo>
                <a:lnTo>
                  <a:pt x="48" y="24"/>
                </a:lnTo>
                <a:lnTo>
                  <a:pt x="66" y="36"/>
                </a:lnTo>
                <a:lnTo>
                  <a:pt x="78" y="54"/>
                </a:lnTo>
                <a:lnTo>
                  <a:pt x="78" y="72"/>
                </a:lnTo>
                <a:lnTo>
                  <a:pt x="72" y="84"/>
                </a:lnTo>
                <a:lnTo>
                  <a:pt x="48" y="96"/>
                </a:lnTo>
                <a:lnTo>
                  <a:pt x="36" y="96"/>
                </a:lnTo>
                <a:lnTo>
                  <a:pt x="24" y="90"/>
                </a:lnTo>
                <a:lnTo>
                  <a:pt x="18" y="84"/>
                </a:lnTo>
                <a:lnTo>
                  <a:pt x="12" y="72"/>
                </a:lnTo>
                <a:lnTo>
                  <a:pt x="12" y="7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8" name="Freeform 26"/>
          <p:cNvSpPr>
            <a:spLocks noEditPoints="1"/>
          </p:cNvSpPr>
          <p:nvPr/>
        </p:nvSpPr>
        <p:spPr bwMode="ltGray">
          <a:xfrm>
            <a:off x="3810000" y="6146800"/>
            <a:ext cx="114300" cy="142875"/>
          </a:xfrm>
          <a:custGeom>
            <a:avLst/>
            <a:gdLst/>
            <a:ahLst/>
            <a:cxnLst>
              <a:cxn ang="0">
                <a:pos x="71" y="90"/>
              </a:cxn>
              <a:cxn ang="0">
                <a:pos x="71" y="60"/>
              </a:cxn>
              <a:cxn ang="0">
                <a:pos x="71" y="36"/>
              </a:cxn>
              <a:cxn ang="0">
                <a:pos x="60" y="12"/>
              </a:cxn>
              <a:cxn ang="0">
                <a:pos x="36" y="0"/>
              </a:cxn>
              <a:cxn ang="0">
                <a:pos x="12" y="12"/>
              </a:cxn>
              <a:cxn ang="0">
                <a:pos x="0" y="36"/>
              </a:cxn>
              <a:cxn ang="0">
                <a:pos x="6" y="60"/>
              </a:cxn>
              <a:cxn ang="0">
                <a:pos x="30" y="78"/>
              </a:cxn>
              <a:cxn ang="0">
                <a:pos x="54" y="90"/>
              </a:cxn>
              <a:cxn ang="0">
                <a:pos x="71" y="90"/>
              </a:cxn>
              <a:cxn ang="0">
                <a:pos x="71" y="90"/>
              </a:cxn>
              <a:cxn ang="0">
                <a:pos x="24" y="18"/>
              </a:cxn>
              <a:cxn ang="0">
                <a:pos x="42" y="18"/>
              </a:cxn>
              <a:cxn ang="0">
                <a:pos x="54" y="18"/>
              </a:cxn>
              <a:cxn ang="0">
                <a:pos x="60" y="42"/>
              </a:cxn>
              <a:cxn ang="0">
                <a:pos x="60" y="66"/>
              </a:cxn>
              <a:cxn ang="0">
                <a:pos x="60" y="72"/>
              </a:cxn>
              <a:cxn ang="0">
                <a:pos x="60" y="78"/>
              </a:cxn>
              <a:cxn ang="0">
                <a:pos x="42" y="72"/>
              </a:cxn>
              <a:cxn ang="0">
                <a:pos x="24" y="66"/>
              </a:cxn>
              <a:cxn ang="0">
                <a:pos x="12" y="48"/>
              </a:cxn>
              <a:cxn ang="0">
                <a:pos x="12" y="30"/>
              </a:cxn>
              <a:cxn ang="0">
                <a:pos x="24" y="18"/>
              </a:cxn>
              <a:cxn ang="0">
                <a:pos x="24" y="18"/>
              </a:cxn>
            </a:cxnLst>
            <a:rect l="0" t="0" r="r" b="b"/>
            <a:pathLst>
              <a:path w="71" h="90">
                <a:moveTo>
                  <a:pt x="71" y="90"/>
                </a:moveTo>
                <a:lnTo>
                  <a:pt x="71" y="60"/>
                </a:lnTo>
                <a:lnTo>
                  <a:pt x="71" y="36"/>
                </a:lnTo>
                <a:lnTo>
                  <a:pt x="60" y="12"/>
                </a:lnTo>
                <a:lnTo>
                  <a:pt x="36" y="0"/>
                </a:lnTo>
                <a:lnTo>
                  <a:pt x="12" y="12"/>
                </a:lnTo>
                <a:lnTo>
                  <a:pt x="0" y="36"/>
                </a:lnTo>
                <a:lnTo>
                  <a:pt x="6" y="60"/>
                </a:lnTo>
                <a:lnTo>
                  <a:pt x="30" y="78"/>
                </a:lnTo>
                <a:lnTo>
                  <a:pt x="54" y="90"/>
                </a:lnTo>
                <a:lnTo>
                  <a:pt x="71" y="90"/>
                </a:lnTo>
                <a:lnTo>
                  <a:pt x="71" y="90"/>
                </a:lnTo>
                <a:close/>
                <a:moveTo>
                  <a:pt x="24" y="18"/>
                </a:moveTo>
                <a:lnTo>
                  <a:pt x="42" y="18"/>
                </a:lnTo>
                <a:lnTo>
                  <a:pt x="54" y="18"/>
                </a:lnTo>
                <a:lnTo>
                  <a:pt x="60" y="42"/>
                </a:lnTo>
                <a:lnTo>
                  <a:pt x="60" y="66"/>
                </a:lnTo>
                <a:lnTo>
                  <a:pt x="60" y="72"/>
                </a:lnTo>
                <a:lnTo>
                  <a:pt x="60" y="78"/>
                </a:lnTo>
                <a:lnTo>
                  <a:pt x="42" y="72"/>
                </a:lnTo>
                <a:lnTo>
                  <a:pt x="24" y="66"/>
                </a:lnTo>
                <a:lnTo>
                  <a:pt x="12" y="48"/>
                </a:lnTo>
                <a:lnTo>
                  <a:pt x="12" y="30"/>
                </a:lnTo>
                <a:lnTo>
                  <a:pt x="24" y="18"/>
                </a:lnTo>
                <a:lnTo>
                  <a:pt x="24" y="1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ltGray">
          <a:xfrm>
            <a:off x="3879850" y="6092825"/>
            <a:ext cx="2190750" cy="617538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ltGray">
          <a:xfrm>
            <a:off x="3800475" y="6086475"/>
            <a:ext cx="2384425" cy="4572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ltGray">
          <a:xfrm>
            <a:off x="3875088" y="6127750"/>
            <a:ext cx="2262187" cy="34925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2" name="Freeform 30"/>
          <p:cNvSpPr>
            <a:spLocks noEditPoints="1"/>
          </p:cNvSpPr>
          <p:nvPr/>
        </p:nvSpPr>
        <p:spPr bwMode="ltGray">
          <a:xfrm>
            <a:off x="5942013" y="6013450"/>
            <a:ext cx="142875" cy="152400"/>
          </a:xfrm>
          <a:custGeom>
            <a:avLst/>
            <a:gdLst/>
            <a:ahLst/>
            <a:cxnLst>
              <a:cxn ang="0">
                <a:pos x="66" y="96"/>
              </a:cxn>
              <a:cxn ang="0">
                <a:pos x="78" y="66"/>
              </a:cxn>
              <a:cxn ang="0">
                <a:pos x="90" y="42"/>
              </a:cxn>
              <a:cxn ang="0">
                <a:pos x="78" y="18"/>
              </a:cxn>
              <a:cxn ang="0">
                <a:pos x="60" y="0"/>
              </a:cxn>
              <a:cxn ang="0">
                <a:pos x="30" y="6"/>
              </a:cxn>
              <a:cxn ang="0">
                <a:pos x="18" y="18"/>
              </a:cxn>
              <a:cxn ang="0">
                <a:pos x="6" y="30"/>
              </a:cxn>
              <a:cxn ang="0">
                <a:pos x="0" y="42"/>
              </a:cxn>
              <a:cxn ang="0">
                <a:pos x="6" y="60"/>
              </a:cxn>
              <a:cxn ang="0">
                <a:pos x="24" y="78"/>
              </a:cxn>
              <a:cxn ang="0">
                <a:pos x="48" y="90"/>
              </a:cxn>
              <a:cxn ang="0">
                <a:pos x="66" y="96"/>
              </a:cxn>
              <a:cxn ang="0">
                <a:pos x="66" y="96"/>
              </a:cxn>
              <a:cxn ang="0">
                <a:pos x="42" y="18"/>
              </a:cxn>
              <a:cxn ang="0">
                <a:pos x="60" y="18"/>
              </a:cxn>
              <a:cxn ang="0">
                <a:pos x="72" y="24"/>
              </a:cxn>
              <a:cxn ang="0">
                <a:pos x="72" y="36"/>
              </a:cxn>
              <a:cxn ang="0">
                <a:pos x="72" y="48"/>
              </a:cxn>
              <a:cxn ang="0">
                <a:pos x="66" y="72"/>
              </a:cxn>
              <a:cxn ang="0">
                <a:pos x="60" y="78"/>
              </a:cxn>
              <a:cxn ang="0">
                <a:pos x="60" y="84"/>
              </a:cxn>
              <a:cxn ang="0">
                <a:pos x="42" y="72"/>
              </a:cxn>
              <a:cxn ang="0">
                <a:pos x="30" y="66"/>
              </a:cxn>
              <a:cxn ang="0">
                <a:pos x="18" y="42"/>
              </a:cxn>
              <a:cxn ang="0">
                <a:pos x="24" y="30"/>
              </a:cxn>
              <a:cxn ang="0">
                <a:pos x="42" y="18"/>
              </a:cxn>
              <a:cxn ang="0">
                <a:pos x="42" y="18"/>
              </a:cxn>
            </a:cxnLst>
            <a:rect l="0" t="0" r="r" b="b"/>
            <a:pathLst>
              <a:path w="90" h="96">
                <a:moveTo>
                  <a:pt x="66" y="96"/>
                </a:moveTo>
                <a:lnTo>
                  <a:pt x="78" y="66"/>
                </a:lnTo>
                <a:lnTo>
                  <a:pt x="90" y="42"/>
                </a:lnTo>
                <a:lnTo>
                  <a:pt x="78" y="18"/>
                </a:lnTo>
                <a:lnTo>
                  <a:pt x="60" y="0"/>
                </a:lnTo>
                <a:lnTo>
                  <a:pt x="30" y="6"/>
                </a:lnTo>
                <a:lnTo>
                  <a:pt x="18" y="18"/>
                </a:lnTo>
                <a:lnTo>
                  <a:pt x="6" y="30"/>
                </a:lnTo>
                <a:lnTo>
                  <a:pt x="0" y="42"/>
                </a:lnTo>
                <a:lnTo>
                  <a:pt x="6" y="60"/>
                </a:lnTo>
                <a:lnTo>
                  <a:pt x="24" y="78"/>
                </a:lnTo>
                <a:lnTo>
                  <a:pt x="48" y="90"/>
                </a:lnTo>
                <a:lnTo>
                  <a:pt x="66" y="96"/>
                </a:lnTo>
                <a:lnTo>
                  <a:pt x="66" y="96"/>
                </a:lnTo>
                <a:close/>
                <a:moveTo>
                  <a:pt x="42" y="18"/>
                </a:moveTo>
                <a:lnTo>
                  <a:pt x="60" y="18"/>
                </a:lnTo>
                <a:lnTo>
                  <a:pt x="72" y="24"/>
                </a:lnTo>
                <a:lnTo>
                  <a:pt x="72" y="36"/>
                </a:lnTo>
                <a:lnTo>
                  <a:pt x="72" y="48"/>
                </a:lnTo>
                <a:lnTo>
                  <a:pt x="66" y="72"/>
                </a:lnTo>
                <a:lnTo>
                  <a:pt x="60" y="78"/>
                </a:lnTo>
                <a:lnTo>
                  <a:pt x="60" y="84"/>
                </a:lnTo>
                <a:lnTo>
                  <a:pt x="42" y="72"/>
                </a:lnTo>
                <a:lnTo>
                  <a:pt x="30" y="66"/>
                </a:lnTo>
                <a:lnTo>
                  <a:pt x="18" y="42"/>
                </a:lnTo>
                <a:lnTo>
                  <a:pt x="24" y="30"/>
                </a:lnTo>
                <a:lnTo>
                  <a:pt x="42" y="18"/>
                </a:lnTo>
                <a:lnTo>
                  <a:pt x="42" y="1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3" name="Freeform 31"/>
          <p:cNvSpPr>
            <a:spLocks noEditPoints="1"/>
          </p:cNvSpPr>
          <p:nvPr/>
        </p:nvSpPr>
        <p:spPr bwMode="ltGray">
          <a:xfrm>
            <a:off x="8607425" y="5719763"/>
            <a:ext cx="114300" cy="171450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2" y="102"/>
              </a:cxn>
              <a:cxn ang="0">
                <a:pos x="24" y="108"/>
              </a:cxn>
              <a:cxn ang="0">
                <a:pos x="48" y="108"/>
              </a:cxn>
              <a:cxn ang="0">
                <a:pos x="66" y="96"/>
              </a:cxn>
              <a:cxn ang="0">
                <a:pos x="72" y="66"/>
              </a:cxn>
              <a:cxn ang="0">
                <a:pos x="66" y="42"/>
              </a:cxn>
              <a:cxn ang="0">
                <a:pos x="60" y="18"/>
              </a:cxn>
              <a:cxn ang="0">
                <a:pos x="48" y="6"/>
              </a:cxn>
              <a:cxn ang="0">
                <a:pos x="42" y="0"/>
              </a:cxn>
              <a:cxn ang="0">
                <a:pos x="42" y="0"/>
              </a:cxn>
              <a:cxn ang="0">
                <a:pos x="36" y="0"/>
              </a:cxn>
              <a:cxn ang="0">
                <a:pos x="18" y="24"/>
              </a:cxn>
              <a:cxn ang="0">
                <a:pos x="6" y="48"/>
              </a:cxn>
              <a:cxn ang="0">
                <a:pos x="0" y="66"/>
              </a:cxn>
              <a:cxn ang="0">
                <a:pos x="0" y="90"/>
              </a:cxn>
              <a:cxn ang="0">
                <a:pos x="0" y="90"/>
              </a:cxn>
              <a:cxn ang="0">
                <a:pos x="12" y="66"/>
              </a:cxn>
              <a:cxn ang="0">
                <a:pos x="18" y="48"/>
              </a:cxn>
              <a:cxn ang="0">
                <a:pos x="24" y="36"/>
              </a:cxn>
              <a:cxn ang="0">
                <a:pos x="30" y="24"/>
              </a:cxn>
              <a:cxn ang="0">
                <a:pos x="36" y="18"/>
              </a:cxn>
              <a:cxn ang="0">
                <a:pos x="54" y="30"/>
              </a:cxn>
              <a:cxn ang="0">
                <a:pos x="60" y="48"/>
              </a:cxn>
              <a:cxn ang="0">
                <a:pos x="66" y="72"/>
              </a:cxn>
              <a:cxn ang="0">
                <a:pos x="66" y="84"/>
              </a:cxn>
              <a:cxn ang="0">
                <a:pos x="54" y="96"/>
              </a:cxn>
              <a:cxn ang="0">
                <a:pos x="30" y="102"/>
              </a:cxn>
              <a:cxn ang="0">
                <a:pos x="24" y="96"/>
              </a:cxn>
              <a:cxn ang="0">
                <a:pos x="12" y="90"/>
              </a:cxn>
              <a:cxn ang="0">
                <a:pos x="12" y="78"/>
              </a:cxn>
              <a:cxn ang="0">
                <a:pos x="12" y="66"/>
              </a:cxn>
              <a:cxn ang="0">
                <a:pos x="12" y="66"/>
              </a:cxn>
            </a:cxnLst>
            <a:rect l="0" t="0" r="r" b="b"/>
            <a:pathLst>
              <a:path w="72" h="108">
                <a:moveTo>
                  <a:pt x="0" y="90"/>
                </a:moveTo>
                <a:lnTo>
                  <a:pt x="12" y="102"/>
                </a:lnTo>
                <a:lnTo>
                  <a:pt x="24" y="108"/>
                </a:lnTo>
                <a:lnTo>
                  <a:pt x="48" y="108"/>
                </a:lnTo>
                <a:lnTo>
                  <a:pt x="66" y="96"/>
                </a:lnTo>
                <a:lnTo>
                  <a:pt x="72" y="66"/>
                </a:lnTo>
                <a:lnTo>
                  <a:pt x="66" y="42"/>
                </a:lnTo>
                <a:lnTo>
                  <a:pt x="60" y="18"/>
                </a:lnTo>
                <a:lnTo>
                  <a:pt x="48" y="6"/>
                </a:lnTo>
                <a:lnTo>
                  <a:pt x="42" y="0"/>
                </a:lnTo>
                <a:lnTo>
                  <a:pt x="42" y="0"/>
                </a:lnTo>
                <a:lnTo>
                  <a:pt x="36" y="0"/>
                </a:lnTo>
                <a:lnTo>
                  <a:pt x="18" y="24"/>
                </a:lnTo>
                <a:lnTo>
                  <a:pt x="6" y="48"/>
                </a:lnTo>
                <a:lnTo>
                  <a:pt x="0" y="66"/>
                </a:lnTo>
                <a:lnTo>
                  <a:pt x="0" y="90"/>
                </a:lnTo>
                <a:lnTo>
                  <a:pt x="0" y="90"/>
                </a:lnTo>
                <a:close/>
                <a:moveTo>
                  <a:pt x="12" y="66"/>
                </a:moveTo>
                <a:lnTo>
                  <a:pt x="18" y="48"/>
                </a:lnTo>
                <a:lnTo>
                  <a:pt x="24" y="36"/>
                </a:lnTo>
                <a:lnTo>
                  <a:pt x="30" y="24"/>
                </a:lnTo>
                <a:lnTo>
                  <a:pt x="36" y="18"/>
                </a:lnTo>
                <a:lnTo>
                  <a:pt x="54" y="30"/>
                </a:lnTo>
                <a:lnTo>
                  <a:pt x="60" y="48"/>
                </a:lnTo>
                <a:lnTo>
                  <a:pt x="66" y="72"/>
                </a:lnTo>
                <a:lnTo>
                  <a:pt x="66" y="84"/>
                </a:lnTo>
                <a:lnTo>
                  <a:pt x="54" y="96"/>
                </a:lnTo>
                <a:lnTo>
                  <a:pt x="30" y="102"/>
                </a:lnTo>
                <a:lnTo>
                  <a:pt x="24" y="96"/>
                </a:lnTo>
                <a:lnTo>
                  <a:pt x="12" y="90"/>
                </a:lnTo>
                <a:lnTo>
                  <a:pt x="12" y="78"/>
                </a:lnTo>
                <a:lnTo>
                  <a:pt x="12" y="66"/>
                </a:lnTo>
                <a:lnTo>
                  <a:pt x="12" y="66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ltGray">
          <a:xfrm>
            <a:off x="6727825" y="2814638"/>
            <a:ext cx="274638" cy="4030662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ltGray">
          <a:xfrm>
            <a:off x="6807200" y="2452688"/>
            <a:ext cx="120650" cy="381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ltGray">
          <a:xfrm>
            <a:off x="6699250" y="2767013"/>
            <a:ext cx="325438" cy="82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7" name="Freeform 35"/>
          <p:cNvSpPr>
            <a:spLocks/>
          </p:cNvSpPr>
          <p:nvPr/>
        </p:nvSpPr>
        <p:spPr bwMode="ltGray">
          <a:xfrm>
            <a:off x="6835775" y="2427288"/>
            <a:ext cx="400050" cy="2501900"/>
          </a:xfrm>
          <a:custGeom>
            <a:avLst/>
            <a:gdLst/>
            <a:ahLst/>
            <a:cxnLst>
              <a:cxn ang="0">
                <a:pos x="252" y="1576"/>
              </a:cxn>
              <a:cxn ang="0">
                <a:pos x="12" y="84"/>
              </a:cxn>
              <a:cxn ang="0">
                <a:pos x="12" y="60"/>
              </a:cxn>
              <a:cxn ang="0">
                <a:pos x="0" y="12"/>
              </a:cxn>
              <a:cxn ang="0">
                <a:pos x="72" y="0"/>
              </a:cxn>
              <a:cxn ang="0">
                <a:pos x="72" y="0"/>
              </a:cxn>
              <a:cxn ang="0">
                <a:pos x="78" y="48"/>
              </a:cxn>
              <a:cxn ang="0">
                <a:pos x="88" y="66"/>
              </a:cxn>
            </a:cxnLst>
            <a:rect l="0" t="0" r="r" b="b"/>
            <a:pathLst>
              <a:path w="252" h="1576">
                <a:moveTo>
                  <a:pt x="252" y="1576"/>
                </a:moveTo>
                <a:lnTo>
                  <a:pt x="12" y="84"/>
                </a:lnTo>
                <a:lnTo>
                  <a:pt x="12" y="60"/>
                </a:lnTo>
                <a:lnTo>
                  <a:pt x="0" y="12"/>
                </a:lnTo>
                <a:lnTo>
                  <a:pt x="72" y="0"/>
                </a:lnTo>
                <a:lnTo>
                  <a:pt x="72" y="0"/>
                </a:lnTo>
                <a:lnTo>
                  <a:pt x="78" y="48"/>
                </a:lnTo>
                <a:lnTo>
                  <a:pt x="88" y="66"/>
                </a:lnTo>
              </a:path>
            </a:pathLst>
          </a:cu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8" name="Freeform 36"/>
          <p:cNvSpPr>
            <a:spLocks/>
          </p:cNvSpPr>
          <p:nvPr/>
        </p:nvSpPr>
        <p:spPr bwMode="ltGray">
          <a:xfrm>
            <a:off x="6618288" y="2255838"/>
            <a:ext cx="503237" cy="219075"/>
          </a:xfrm>
          <a:custGeom>
            <a:avLst/>
            <a:gdLst/>
            <a:ahLst/>
            <a:cxnLst>
              <a:cxn ang="0">
                <a:pos x="161" y="0"/>
              </a:cxn>
              <a:cxn ang="0">
                <a:pos x="227" y="6"/>
              </a:cxn>
              <a:cxn ang="0">
                <a:pos x="275" y="36"/>
              </a:cxn>
              <a:cxn ang="0">
                <a:pos x="304" y="78"/>
              </a:cxn>
              <a:cxn ang="0">
                <a:pos x="316" y="138"/>
              </a:cxn>
              <a:cxn ang="0">
                <a:pos x="0" y="138"/>
              </a:cxn>
              <a:cxn ang="0">
                <a:pos x="11" y="78"/>
              </a:cxn>
              <a:cxn ang="0">
                <a:pos x="47" y="36"/>
              </a:cxn>
              <a:cxn ang="0">
                <a:pos x="95" y="6"/>
              </a:cxn>
              <a:cxn ang="0">
                <a:pos x="161" y="0"/>
              </a:cxn>
              <a:cxn ang="0">
                <a:pos x="161" y="0"/>
              </a:cxn>
            </a:cxnLst>
            <a:rect l="0" t="0" r="r" b="b"/>
            <a:pathLst>
              <a:path w="316" h="138">
                <a:moveTo>
                  <a:pt x="161" y="0"/>
                </a:moveTo>
                <a:lnTo>
                  <a:pt x="227" y="6"/>
                </a:lnTo>
                <a:lnTo>
                  <a:pt x="275" y="36"/>
                </a:lnTo>
                <a:lnTo>
                  <a:pt x="304" y="78"/>
                </a:lnTo>
                <a:lnTo>
                  <a:pt x="316" y="138"/>
                </a:lnTo>
                <a:lnTo>
                  <a:pt x="0" y="138"/>
                </a:lnTo>
                <a:lnTo>
                  <a:pt x="11" y="78"/>
                </a:lnTo>
                <a:lnTo>
                  <a:pt x="47" y="36"/>
                </a:lnTo>
                <a:lnTo>
                  <a:pt x="95" y="6"/>
                </a:lnTo>
                <a:lnTo>
                  <a:pt x="161" y="0"/>
                </a:lnTo>
                <a:lnTo>
                  <a:pt x="161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5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6781800" y="63246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/>
              <a:t>Howard (Cork) Hayden</a:t>
            </a:r>
          </a:p>
        </p:txBody>
      </p:sp>
      <p:sp>
        <p:nvSpPr>
          <p:cNvPr id="13324" name="Freeform 12"/>
          <p:cNvSpPr>
            <a:spLocks/>
          </p:cNvSpPr>
          <p:nvPr/>
        </p:nvSpPr>
        <p:spPr bwMode="ltGray">
          <a:xfrm>
            <a:off x="6361113" y="4795838"/>
            <a:ext cx="989012" cy="247650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162" y="36"/>
              </a:cxn>
              <a:cxn ang="0">
                <a:pos x="251" y="36"/>
              </a:cxn>
              <a:cxn ang="0">
                <a:pos x="354" y="30"/>
              </a:cxn>
              <a:cxn ang="0">
                <a:pos x="473" y="18"/>
              </a:cxn>
              <a:cxn ang="0">
                <a:pos x="611" y="0"/>
              </a:cxn>
              <a:cxn ang="0">
                <a:pos x="623" y="114"/>
              </a:cxn>
              <a:cxn ang="0">
                <a:pos x="497" y="138"/>
              </a:cxn>
              <a:cxn ang="0">
                <a:pos x="414" y="150"/>
              </a:cxn>
              <a:cxn ang="0">
                <a:pos x="318" y="156"/>
              </a:cxn>
              <a:cxn ang="0">
                <a:pos x="215" y="156"/>
              </a:cxn>
              <a:cxn ang="0">
                <a:pos x="108" y="150"/>
              </a:cxn>
              <a:cxn ang="0">
                <a:pos x="0" y="132"/>
              </a:cxn>
              <a:cxn ang="0">
                <a:pos x="6" y="18"/>
              </a:cxn>
              <a:cxn ang="0">
                <a:pos x="6" y="18"/>
              </a:cxn>
            </a:cxnLst>
            <a:rect l="0" t="0" r="r" b="b"/>
            <a:pathLst>
              <a:path w="623" h="156">
                <a:moveTo>
                  <a:pt x="6" y="18"/>
                </a:moveTo>
                <a:lnTo>
                  <a:pt x="162" y="36"/>
                </a:lnTo>
                <a:lnTo>
                  <a:pt x="251" y="36"/>
                </a:lnTo>
                <a:lnTo>
                  <a:pt x="354" y="30"/>
                </a:lnTo>
                <a:lnTo>
                  <a:pt x="473" y="18"/>
                </a:lnTo>
                <a:lnTo>
                  <a:pt x="611" y="0"/>
                </a:lnTo>
                <a:lnTo>
                  <a:pt x="623" y="114"/>
                </a:lnTo>
                <a:lnTo>
                  <a:pt x="497" y="138"/>
                </a:lnTo>
                <a:lnTo>
                  <a:pt x="414" y="150"/>
                </a:lnTo>
                <a:lnTo>
                  <a:pt x="318" y="156"/>
                </a:lnTo>
                <a:lnTo>
                  <a:pt x="215" y="156"/>
                </a:lnTo>
                <a:lnTo>
                  <a:pt x="108" y="150"/>
                </a:lnTo>
                <a:lnTo>
                  <a:pt x="0" y="132"/>
                </a:lnTo>
                <a:lnTo>
                  <a:pt x="6" y="18"/>
                </a:lnTo>
                <a:lnTo>
                  <a:pt x="6" y="1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0" r:id="rId12"/>
    <p:sldLayoutId id="214748368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787" y="1820708"/>
            <a:ext cx="7772400" cy="2702740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in the Glacial Periods of our Long Ice Age</a:t>
            </a:r>
            <a:endParaRPr lang="en-US" dirty="0" smtClean="0"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1977" y="5332651"/>
            <a:ext cx="6400800" cy="639271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ICCC-9, 7-9 July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0931" y="675564"/>
            <a:ext cx="356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Milankovitch</a:t>
            </a:r>
            <a:r>
              <a:rPr lang="en-US" dirty="0" smtClean="0"/>
              <a:t> vs. Gore: no contest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During Cooling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3362" y="5592596"/>
            <a:ext cx="4528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Alfredo </a:t>
            </a:r>
            <a:r>
              <a:rPr lang="en-US" sz="1400" dirty="0" err="1" smtClean="0"/>
              <a:t>Martínez-García</a:t>
            </a:r>
            <a:r>
              <a:rPr lang="en-US" sz="1400" dirty="0" smtClean="0"/>
              <a:t> et al., “Iron Fertilization of the </a:t>
            </a:r>
          </a:p>
          <a:p>
            <a:r>
              <a:rPr lang="en-US" sz="1400" dirty="0" err="1" smtClean="0"/>
              <a:t>Subantarctic</a:t>
            </a:r>
            <a:r>
              <a:rPr lang="en-US" sz="1400" dirty="0" smtClean="0"/>
              <a:t> Ocean During the Last Ice Age,” </a:t>
            </a:r>
          </a:p>
          <a:p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343</a:t>
            </a:r>
            <a:r>
              <a:rPr lang="en-US" sz="1400" dirty="0" smtClean="0"/>
              <a:t>, 1347 </a:t>
            </a:r>
            <a:r>
              <a:rPr lang="en-US" sz="2000" dirty="0" smtClean="0">
                <a:solidFill>
                  <a:srgbClr val="FFFF00"/>
                </a:solidFill>
              </a:rPr>
              <a:t>(2014).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6" y="1409700"/>
            <a:ext cx="2945798" cy="482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895725" y="1524000"/>
            <a:ext cx="5175921" cy="4031873"/>
            <a:chOff x="3895725" y="1524000"/>
            <a:chExt cx="5175921" cy="4031873"/>
          </a:xfrm>
        </p:grpSpPr>
        <p:sp>
          <p:nvSpPr>
            <p:cNvPr id="8" name="TextBox 7"/>
            <p:cNvSpPr txBox="1"/>
            <p:nvPr/>
          </p:nvSpPr>
          <p:spPr>
            <a:xfrm>
              <a:off x="5200650" y="1524000"/>
              <a:ext cx="3870996" cy="403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</a:t>
              </a:r>
              <a:r>
                <a:rPr lang="en-US" sz="2400" baseline="-25000" dirty="0" smtClean="0"/>
                <a:t>2 </a:t>
              </a:r>
            </a:p>
            <a:p>
              <a:endParaRPr lang="en-US" sz="2400" baseline="-25000" dirty="0" smtClean="0"/>
            </a:p>
            <a:p>
              <a:endParaRPr lang="en-US" sz="2400" dirty="0" smtClean="0"/>
            </a:p>
            <a:p>
              <a:r>
                <a:rPr lang="en-US" sz="2400" dirty="0" smtClean="0"/>
                <a:t>Iron Flux (black); </a:t>
              </a:r>
              <a:r>
                <a:rPr lang="en-US" sz="2400" dirty="0" smtClean="0">
                  <a:sym typeface="Symbol"/>
                </a:rPr>
                <a:t>N</a:t>
              </a:r>
              <a:r>
                <a:rPr lang="en-US" sz="2400" baseline="30000" dirty="0" smtClean="0">
                  <a:sym typeface="Symbol"/>
                </a:rPr>
                <a:t>15 </a:t>
              </a:r>
              <a:r>
                <a:rPr lang="en-US" dirty="0" smtClean="0">
                  <a:sym typeface="Symbol"/>
                </a:rPr>
                <a:t>in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 </a:t>
              </a:r>
              <a:r>
                <a:rPr lang="en-US" sz="2400" i="1" dirty="0" smtClean="0"/>
                <a:t>Globigerina </a:t>
              </a:r>
              <a:r>
                <a:rPr lang="en-US" sz="2400" i="1" dirty="0" err="1" smtClean="0"/>
                <a:t>bulloides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(red)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400" dirty="0" err="1" smtClean="0"/>
                <a:t>Alkenones</a:t>
              </a:r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400" smtClean="0"/>
                <a:t>EPICA </a:t>
              </a:r>
              <a:r>
                <a:rPr lang="en-US" sz="2400" dirty="0" smtClean="0"/>
                <a:t>Dome C Dust Flux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3895725" y="1838325"/>
              <a:ext cx="1295400" cy="180975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3943350" y="2800350"/>
              <a:ext cx="1314450" cy="40005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3924300" y="4191000"/>
              <a:ext cx="1323975" cy="219075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3952875" y="5295900"/>
              <a:ext cx="1219200" cy="1143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21" name="Right Arrow 20"/>
          <p:cNvSpPr/>
          <p:nvPr/>
        </p:nvSpPr>
        <p:spPr bwMode="auto">
          <a:xfrm rot="12415023">
            <a:off x="1351011" y="3432854"/>
            <a:ext cx="1513175" cy="134764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9500" y="3054350"/>
            <a:ext cx="42139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 rot="8917395">
            <a:off x="1416698" y="2139406"/>
            <a:ext cx="1548763" cy="147917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rgbClr val="007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0450" y="2279650"/>
            <a:ext cx="569387" cy="369332"/>
          </a:xfrm>
          <a:prstGeom prst="rect">
            <a:avLst/>
          </a:prstGeom>
          <a:solidFill>
            <a:srgbClr val="007E3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</a:p>
          <a:p>
            <a:r>
              <a:rPr lang="en-US" dirty="0" smtClean="0"/>
              <a:t>Desertification</a:t>
            </a:r>
          </a:p>
          <a:p>
            <a:pPr lvl="1"/>
            <a:r>
              <a:rPr lang="en-US" dirty="0" smtClean="0"/>
              <a:t>“Peak glacial times and millennial cold events are characterized by increases in dust flux”</a:t>
            </a:r>
          </a:p>
          <a:p>
            <a:r>
              <a:rPr lang="en-US" dirty="0" smtClean="0"/>
              <a:t>Fe-bearing dust fertilizes oceans</a:t>
            </a:r>
          </a:p>
          <a:p>
            <a:r>
              <a:rPr lang="en-US" dirty="0" smtClean="0"/>
              <a:t>More phytoplankton consume more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Atmospheric CO</a:t>
            </a:r>
            <a:r>
              <a:rPr lang="en-US" baseline="-25000" dirty="0" smtClean="0"/>
              <a:t>2 </a:t>
            </a:r>
            <a:r>
              <a:rPr lang="en-US" dirty="0" smtClean="0"/>
              <a:t>concentration decreases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99424" y="1257300"/>
            <a:ext cx="3129159" cy="753035"/>
            <a:chOff x="2499424" y="1257300"/>
            <a:chExt cx="3129159" cy="753035"/>
          </a:xfrm>
        </p:grpSpPr>
        <p:sp>
          <p:nvSpPr>
            <p:cNvPr id="7" name="TextBox 6"/>
            <p:cNvSpPr txBox="1"/>
            <p:nvPr/>
          </p:nvSpPr>
          <p:spPr>
            <a:xfrm rot="21004278">
              <a:off x="4124325" y="1257300"/>
              <a:ext cx="150425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Before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 rot="20919275" flipH="1" flipV="1">
              <a:off x="2499424" y="1714756"/>
              <a:ext cx="1447800" cy="295579"/>
            </a:xfrm>
            <a:prstGeom prst="rightArrow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344905">
            <a:off x="5728398" y="5664458"/>
            <a:ext cx="2640039" cy="722272"/>
            <a:chOff x="6185598" y="5277107"/>
            <a:chExt cx="2640039" cy="722272"/>
          </a:xfrm>
        </p:grpSpPr>
        <p:sp>
          <p:nvSpPr>
            <p:cNvPr id="8" name="TextBox 7"/>
            <p:cNvSpPr txBox="1"/>
            <p:nvPr/>
          </p:nvSpPr>
          <p:spPr>
            <a:xfrm rot="756338">
              <a:off x="7651918" y="5353048"/>
              <a:ext cx="1173719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After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718135" flipH="1" flipV="1">
              <a:off x="6185598" y="5277107"/>
              <a:ext cx="1447800" cy="295579"/>
            </a:xfrm>
            <a:prstGeom prst="rightArrow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Cooling </a:t>
            </a:r>
            <a:r>
              <a:rPr lang="en-US" i="1" dirty="0" smtClean="0"/>
              <a:t>preceded</a:t>
            </a:r>
            <a:r>
              <a:rPr lang="en-US" dirty="0" smtClean="0"/>
              <a:t> reduction of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</a:t>
            </a:r>
          </a:p>
          <a:p>
            <a:r>
              <a:rPr lang="en-US" dirty="0" smtClean="0"/>
              <a:t>Diminishing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 was </a:t>
            </a:r>
            <a:r>
              <a:rPr lang="en-US" i="1" dirty="0" smtClean="0"/>
              <a:t>NOT</a:t>
            </a:r>
            <a:r>
              <a:rPr lang="en-US" dirty="0" smtClean="0"/>
              <a:t> the cause of cooling during the descent into the last glacial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auto">
          <a:xfrm rot="20544651">
            <a:off x="2778148" y="4624457"/>
            <a:ext cx="4613962" cy="105770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cause must come before the effect.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Warming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219699" y="1304925"/>
            <a:ext cx="3313113" cy="1809750"/>
          </a:xfrm>
          <a:solidFill>
            <a:srgbClr val="FF0000"/>
          </a:solidFill>
        </p:spPr>
        <p:txBody>
          <a:bodyPr/>
          <a:lstStyle/>
          <a:p>
            <a:r>
              <a:rPr lang="en-US" sz="3200" dirty="0" smtClean="0"/>
              <a:t>What came first?</a:t>
            </a:r>
          </a:p>
          <a:p>
            <a:r>
              <a:rPr lang="en-US" sz="3200" dirty="0" smtClean="0"/>
              <a:t>Warming?</a:t>
            </a:r>
          </a:p>
          <a:p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5762625" y="3943350"/>
            <a:ext cx="2581276" cy="6667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Mechanism?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During Warming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3362" y="5592596"/>
            <a:ext cx="4528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Alfredo </a:t>
            </a:r>
            <a:r>
              <a:rPr lang="en-US" sz="1400" dirty="0" err="1" smtClean="0"/>
              <a:t>Martínez-García</a:t>
            </a:r>
            <a:r>
              <a:rPr lang="en-US" sz="1400" dirty="0" smtClean="0"/>
              <a:t> et al., “Iron Fertilization of the </a:t>
            </a:r>
          </a:p>
          <a:p>
            <a:r>
              <a:rPr lang="en-US" sz="1400" dirty="0" err="1" smtClean="0"/>
              <a:t>Subantarctic</a:t>
            </a:r>
            <a:r>
              <a:rPr lang="en-US" sz="1400" dirty="0" smtClean="0"/>
              <a:t> Ocean During the Last Ice Age,” </a:t>
            </a:r>
          </a:p>
          <a:p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343</a:t>
            </a:r>
            <a:r>
              <a:rPr lang="en-US" sz="1400" dirty="0" smtClean="0"/>
              <a:t>, 1347 </a:t>
            </a:r>
            <a:r>
              <a:rPr lang="en-US" sz="2000" dirty="0" smtClean="0">
                <a:solidFill>
                  <a:srgbClr val="FFFF00"/>
                </a:solidFill>
              </a:rPr>
              <a:t>(2014).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6" y="1409700"/>
            <a:ext cx="2945798" cy="482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00650" y="1524000"/>
            <a:ext cx="387099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 </a:t>
            </a:r>
          </a:p>
          <a:p>
            <a:endParaRPr lang="en-US" sz="2400" baseline="-25000" dirty="0" smtClean="0"/>
          </a:p>
          <a:p>
            <a:endParaRPr lang="en-US" sz="2400" dirty="0" smtClean="0"/>
          </a:p>
          <a:p>
            <a:r>
              <a:rPr lang="en-US" sz="2400" dirty="0" smtClean="0"/>
              <a:t>Iron Flux (black); </a:t>
            </a:r>
            <a:r>
              <a:rPr lang="en-US" sz="2400" dirty="0" smtClean="0">
                <a:sym typeface="Symbol"/>
              </a:rPr>
              <a:t>N</a:t>
            </a:r>
            <a:r>
              <a:rPr lang="en-US" sz="2400" baseline="30000" dirty="0" smtClean="0">
                <a:sym typeface="Symbol"/>
              </a:rPr>
              <a:t>15 </a:t>
            </a:r>
            <a:r>
              <a:rPr lang="en-US" dirty="0" smtClean="0">
                <a:sym typeface="Symbol"/>
              </a:rPr>
              <a:t>in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i="1" dirty="0" smtClean="0"/>
              <a:t>Globigerina </a:t>
            </a:r>
            <a:r>
              <a:rPr lang="en-US" sz="2400" i="1" dirty="0" err="1" smtClean="0"/>
              <a:t>bulloides</a:t>
            </a:r>
            <a:r>
              <a:rPr lang="en-US" sz="2400" i="1" dirty="0" smtClean="0"/>
              <a:t> </a:t>
            </a:r>
            <a:r>
              <a:rPr lang="en-US" sz="2400" dirty="0" smtClean="0"/>
              <a:t>(red)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Alkenones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smtClean="0"/>
              <a:t>EPICA </a:t>
            </a:r>
            <a:r>
              <a:rPr lang="en-US" sz="2400" dirty="0" smtClean="0"/>
              <a:t>Dome C Dust Flux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895725" y="1838325"/>
            <a:ext cx="1295400" cy="1809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943350" y="2800350"/>
            <a:ext cx="1314450" cy="4000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924300" y="4191000"/>
            <a:ext cx="1323975" cy="2190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952875" y="5295900"/>
            <a:ext cx="1219200" cy="1143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1" name="Right Arrow 20"/>
          <p:cNvSpPr/>
          <p:nvPr/>
        </p:nvSpPr>
        <p:spPr bwMode="auto">
          <a:xfrm rot="5921922">
            <a:off x="2220961" y="3388403"/>
            <a:ext cx="1513175" cy="134764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9500" y="3054350"/>
            <a:ext cx="42139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 rot="15852146">
            <a:off x="2406564" y="1959858"/>
            <a:ext cx="1050619" cy="111386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rgbClr val="007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0450" y="2279650"/>
            <a:ext cx="569387" cy="369332"/>
          </a:xfrm>
          <a:prstGeom prst="rect">
            <a:avLst/>
          </a:prstGeom>
          <a:solidFill>
            <a:srgbClr val="007E3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 rot="5921922">
            <a:off x="825915" y="3309100"/>
            <a:ext cx="1513175" cy="134764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5852146">
            <a:off x="1007381" y="2008819"/>
            <a:ext cx="1050619" cy="111386"/>
          </a:xfrm>
          <a:prstGeom prst="rightArrow">
            <a:avLst/>
          </a:prstGeom>
          <a:solidFill>
            <a:schemeClr val="tx1"/>
          </a:solidFill>
          <a:ln w="19050" cap="flat" cmpd="sng" algn="ctr">
            <a:solidFill>
              <a:srgbClr val="007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Garcia </a:t>
            </a:r>
            <a:r>
              <a:rPr lang="en-US" i="1" dirty="0" smtClean="0"/>
              <a:t>et al: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“A </a:t>
            </a:r>
            <a:r>
              <a:rPr lang="en-US" sz="2400" dirty="0" err="1" smtClean="0"/>
              <a:t>poleward</a:t>
            </a:r>
            <a:r>
              <a:rPr lang="en-US" sz="2400" dirty="0" smtClean="0"/>
              <a:t> migration of the </a:t>
            </a:r>
            <a:r>
              <a:rPr lang="en-US" sz="2400" dirty="0" err="1" smtClean="0"/>
              <a:t>Subantarctic</a:t>
            </a:r>
            <a:r>
              <a:rPr lang="en-US" sz="2400" dirty="0" smtClean="0"/>
              <a:t> Front upon </a:t>
            </a:r>
            <a:r>
              <a:rPr lang="en-US" sz="2400" dirty="0" err="1" smtClean="0"/>
              <a:t>deglacial</a:t>
            </a:r>
            <a:r>
              <a:rPr lang="en-US" sz="2400" dirty="0" smtClean="0"/>
              <a:t> warming would decrease the concentration and increase the </a:t>
            </a:r>
            <a:r>
              <a:rPr lang="en-US" sz="2400" dirty="0" smtClean="0">
                <a:sym typeface="Symbol"/>
              </a:rPr>
              <a:t>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N of the nitrate being supplied to Site 1090 (</a:t>
            </a:r>
            <a:r>
              <a:rPr lang="en-US" sz="2400" i="1" dirty="0" smtClean="0"/>
              <a:t>16</a:t>
            </a:r>
            <a:r>
              <a:rPr lang="en-US" sz="2400" dirty="0" smtClean="0"/>
              <a:t>), both of which would work to raise FB-</a:t>
            </a:r>
            <a:r>
              <a:rPr lang="en-US" sz="2400" dirty="0" smtClean="0">
                <a:sym typeface="Symbol"/>
              </a:rPr>
              <a:t>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N at a given rate of productivity and nitrate use. Thus, in the </a:t>
            </a:r>
            <a:r>
              <a:rPr lang="en-US" sz="2400" dirty="0" err="1" smtClean="0"/>
              <a:t>deglacial</a:t>
            </a:r>
            <a:r>
              <a:rPr lang="en-US" sz="2400" dirty="0" smtClean="0"/>
              <a:t> decrease in </a:t>
            </a:r>
            <a:r>
              <a:rPr lang="en-US" sz="2400" dirty="0" smtClean="0"/>
              <a:t>FB-</a:t>
            </a:r>
            <a:r>
              <a:rPr lang="en-US" sz="2400" dirty="0" smtClean="0">
                <a:sym typeface="Symbol"/>
              </a:rPr>
              <a:t>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N </a:t>
            </a:r>
            <a:r>
              <a:rPr lang="en-US" sz="2400" dirty="0" smtClean="0"/>
              <a:t>associated with the </a:t>
            </a:r>
            <a:r>
              <a:rPr lang="en-US" sz="2400" dirty="0" smtClean="0">
                <a:solidFill>
                  <a:srgbClr val="FFFF00"/>
                </a:solidFill>
              </a:rPr>
              <a:t>waning of iron fertilization</a:t>
            </a:r>
            <a:r>
              <a:rPr lang="en-US" sz="2400" dirty="0" smtClean="0"/>
              <a:t>, frontal migration may yield pauses and/or  reversals.”</a:t>
            </a:r>
          </a:p>
          <a:p>
            <a:r>
              <a:rPr lang="en-US" sz="2400" dirty="0" smtClean="0"/>
              <a:t>In other words, when the earth warms, decreasing </a:t>
            </a:r>
            <a:r>
              <a:rPr lang="en-US" sz="2400" dirty="0" smtClean="0"/>
              <a:t>iron fertilization </a:t>
            </a:r>
            <a:r>
              <a:rPr lang="en-US" sz="2400" dirty="0" smtClean="0"/>
              <a:t>of the oceans leads to increasing CO</a:t>
            </a:r>
            <a:r>
              <a:rPr lang="en-US" sz="2400" baseline="-25000" dirty="0" smtClean="0"/>
              <a:t>2</a:t>
            </a:r>
            <a:r>
              <a:rPr lang="en-US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Warming</a:t>
            </a:r>
          </a:p>
          <a:p>
            <a:r>
              <a:rPr lang="en-US" dirty="0" smtClean="0"/>
              <a:t>Greening of deserts</a:t>
            </a:r>
          </a:p>
          <a:p>
            <a:r>
              <a:rPr lang="en-US" dirty="0" smtClean="0"/>
              <a:t>Less Fe-bearing dust to fertilize oceans</a:t>
            </a:r>
          </a:p>
          <a:p>
            <a:r>
              <a:rPr lang="en-US" dirty="0" smtClean="0"/>
              <a:t>Less CO</a:t>
            </a:r>
            <a:r>
              <a:rPr lang="en-US" baseline="-25000" dirty="0" smtClean="0"/>
              <a:t>2</a:t>
            </a:r>
            <a:r>
              <a:rPr lang="en-US" dirty="0" smtClean="0"/>
              <a:t> consumption by phytoplankton</a:t>
            </a:r>
            <a:endParaRPr lang="en-US" baseline="-25000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concentration increases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2499424" y="1257300"/>
            <a:ext cx="3129159" cy="753035"/>
            <a:chOff x="2499424" y="1257300"/>
            <a:chExt cx="3129159" cy="753035"/>
          </a:xfrm>
        </p:grpSpPr>
        <p:sp>
          <p:nvSpPr>
            <p:cNvPr id="7" name="TextBox 6"/>
            <p:cNvSpPr txBox="1"/>
            <p:nvPr/>
          </p:nvSpPr>
          <p:spPr>
            <a:xfrm rot="21004278">
              <a:off x="4124325" y="1257300"/>
              <a:ext cx="150425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Before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 rot="20919275" flipH="1" flipV="1">
              <a:off x="2499424" y="1714756"/>
              <a:ext cx="1447800" cy="295579"/>
            </a:xfrm>
            <a:prstGeom prst="rightArrow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5966142" y="4596793"/>
            <a:ext cx="2640039" cy="722272"/>
            <a:chOff x="6185598" y="5277107"/>
            <a:chExt cx="2640039" cy="722272"/>
          </a:xfrm>
        </p:grpSpPr>
        <p:sp>
          <p:nvSpPr>
            <p:cNvPr id="8" name="TextBox 7"/>
            <p:cNvSpPr txBox="1"/>
            <p:nvPr/>
          </p:nvSpPr>
          <p:spPr>
            <a:xfrm rot="756338">
              <a:off x="7651918" y="5353048"/>
              <a:ext cx="1173719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After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718135" flipH="1" flipV="1">
              <a:off x="6185598" y="5277107"/>
              <a:ext cx="1447800" cy="295579"/>
            </a:xfrm>
            <a:prstGeom prst="rightArrow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EPICA Ice Core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700" y="1829211"/>
            <a:ext cx="5968149" cy="417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43325" y="2247900"/>
            <a:ext cx="1838004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Temp: BLUE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   </a:t>
            </a:r>
            <a:r>
              <a:rPr lang="en-US" sz="2400" dirty="0" smtClean="0">
                <a:solidFill>
                  <a:srgbClr val="E200E2"/>
                </a:solidFill>
              </a:rPr>
              <a:t>PINK</a:t>
            </a:r>
            <a:endParaRPr lang="en-US" sz="2400" dirty="0">
              <a:solidFill>
                <a:srgbClr val="E200E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7276" y="3314700"/>
            <a:ext cx="1352551" cy="584775"/>
            <a:chOff x="1553914" y="3314700"/>
            <a:chExt cx="855911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1553914" y="3314700"/>
              <a:ext cx="483058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  ?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>
              <a:off x="2036973" y="3607088"/>
              <a:ext cx="372852" cy="60037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two papers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ICCC-9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kumimoji="0" lang="en-US" sz="2800" i="1" u="none" strike="noStrike" kern="0" normalizeH="0" baseline="0" noProof="0" dirty="0" smtClean="0"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i="0" u="none" strike="noStrike" kern="0" normalizeH="0" baseline="0" noProof="0" dirty="0" smtClean="0">
                <a:uLnTx/>
                <a:uFillTx/>
                <a:latin typeface="+mn-lt"/>
              </a:rPr>
              <a:t>“High-resolution records from Antarctic ice cores show that </a:t>
            </a:r>
            <a:r>
              <a:rPr kumimoji="0" lang="en-US" sz="2400" i="0" u="none" strike="noStrike" kern="0" normalizeH="0" baseline="0" noProof="0" dirty="0" smtClean="0">
                <a:solidFill>
                  <a:srgbClr val="FFFF00"/>
                </a:solidFill>
                <a:uLnTx/>
                <a:uFillTx/>
                <a:latin typeface="+mn-lt"/>
              </a:rPr>
              <a:t>carbon dioxide concentrations increased by 80 to 100 parts per million by volume 600 ± 400 years </a:t>
            </a:r>
            <a:r>
              <a:rPr kumimoji="0" lang="en-US" sz="2400" i="0" u="sng" strike="noStrike" kern="0" normalizeH="0" baseline="0" noProof="0" dirty="0" smtClean="0">
                <a:solidFill>
                  <a:srgbClr val="FFFF00"/>
                </a:solidFill>
                <a:uLnTx/>
                <a:uFillTx/>
                <a:latin typeface="+mn-lt"/>
              </a:rPr>
              <a:t>after the warming</a:t>
            </a:r>
            <a:r>
              <a:rPr kumimoji="0" lang="en-US" sz="2400" i="0" u="none" strike="noStrike" kern="0" normalizeH="0" baseline="0" noProof="0" dirty="0" smtClean="0">
                <a:uLnTx/>
                <a:uFillTx/>
                <a:latin typeface="+mn-lt"/>
              </a:rPr>
              <a:t> of the last three deglaciations.” [emphasis added.]</a:t>
            </a:r>
          </a:p>
          <a:p>
            <a:pPr marL="1600200" marR="0" lvl="3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Hubertus Fischer, Martin </a:t>
            </a:r>
            <a:r>
              <a:rPr kumimoji="0" lang="en-US" sz="1800" i="0" u="none" strike="noStrike" kern="0" normalizeH="0" baseline="0" noProof="0" dirty="0" err="1" smtClean="0">
                <a:uLnTx/>
                <a:uFillTx/>
                <a:latin typeface="+mn-lt"/>
              </a:rPr>
              <a:t>Wahlen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, Jesse Smith, Derek </a:t>
            </a:r>
            <a:r>
              <a:rPr kumimoji="0" lang="en-US" sz="1800" i="0" u="none" strike="noStrike" kern="0" normalizeH="0" baseline="0" noProof="0" dirty="0" err="1" smtClean="0">
                <a:uLnTx/>
                <a:uFillTx/>
                <a:latin typeface="+mn-lt"/>
              </a:rPr>
              <a:t>Mastroianni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, Bruce Deck,</a:t>
            </a:r>
            <a:r>
              <a:rPr kumimoji="0" lang="en-US" sz="1800" i="0" u="none" strike="noStrike" kern="0" normalizeH="0" baseline="0" noProof="0" dirty="0" smtClean="0">
                <a:solidFill>
                  <a:srgbClr val="FFFF00"/>
                </a:solidFill>
                <a:uLnTx/>
                <a:uFillTx/>
                <a:latin typeface="+mn-lt"/>
              </a:rPr>
              <a:t> “Ice Core Records of Atmospheric CO</a:t>
            </a:r>
            <a:r>
              <a:rPr kumimoji="0" lang="en-US" sz="1800" i="0" u="none" strike="noStrike" kern="0" normalizeH="0" baseline="-25000" noProof="0" dirty="0" smtClean="0">
                <a:solidFill>
                  <a:srgbClr val="FFFF00"/>
                </a:solidFill>
                <a:uLnTx/>
                <a:uFillTx/>
                <a:latin typeface="+mn-lt"/>
              </a:rPr>
              <a:t>2</a:t>
            </a:r>
            <a:r>
              <a:rPr kumimoji="0" lang="en-US" sz="1800" i="0" u="none" strike="noStrike" kern="0" normalizeH="0" baseline="0" noProof="0" dirty="0" smtClean="0">
                <a:solidFill>
                  <a:srgbClr val="FFFF00"/>
                </a:solidFill>
                <a:uLnTx/>
                <a:uFillTx/>
                <a:latin typeface="+mn-lt"/>
              </a:rPr>
              <a:t> Around the Last Three Glacial Terminations,”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 </a:t>
            </a:r>
            <a:r>
              <a:rPr kumimoji="0" lang="en-US" sz="1800" i="1" u="none" strike="noStrike" kern="0" normalizeH="0" baseline="0" noProof="0" dirty="0" smtClean="0">
                <a:uLnTx/>
                <a:uFillTx/>
                <a:latin typeface="+mn-lt"/>
              </a:rPr>
              <a:t>Science,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  vol. 283. no. 5408, pp. 1712 – 1714 (12 March 1999)</a:t>
            </a:r>
          </a:p>
          <a:p>
            <a:pPr marL="1600200" marR="0" lvl="3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800" i="0" u="none" strike="noStrike" kern="0" normalizeH="0" baseline="0" noProof="0" dirty="0" smtClean="0">
              <a:uLnTx/>
              <a:uFillTx/>
              <a:latin typeface="+mn-lt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See also Nicolas </a:t>
            </a:r>
            <a:r>
              <a:rPr kumimoji="0" lang="en-US" sz="1800" i="0" u="none" strike="noStrike" kern="0" normalizeH="0" baseline="0" noProof="0" dirty="0" err="1" smtClean="0">
                <a:uLnTx/>
                <a:uFillTx/>
                <a:latin typeface="+mn-lt"/>
              </a:rPr>
              <a:t>Caillon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, Jeffrey P. </a:t>
            </a:r>
            <a:r>
              <a:rPr kumimoji="0" lang="en-US" sz="1800" i="0" u="none" strike="noStrike" kern="0" normalizeH="0" baseline="0" noProof="0" dirty="0" err="1" smtClean="0">
                <a:uLnTx/>
                <a:uFillTx/>
                <a:latin typeface="+mn-lt"/>
              </a:rPr>
              <a:t>Severinghaus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, Jean </a:t>
            </a:r>
            <a:r>
              <a:rPr kumimoji="0" lang="en-US" sz="1800" i="0" u="none" strike="noStrike" kern="0" normalizeH="0" baseline="0" noProof="0" dirty="0" err="1" smtClean="0">
                <a:uLnTx/>
                <a:uFillTx/>
                <a:latin typeface="+mn-lt"/>
              </a:rPr>
              <a:t>Jouzel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, Jean-Marc </a:t>
            </a:r>
            <a:r>
              <a:rPr kumimoji="0" lang="en-US" sz="1800" i="0" u="none" strike="noStrike" kern="0" normalizeH="0" baseline="0" noProof="0" dirty="0" err="1" smtClean="0">
                <a:uLnTx/>
                <a:uFillTx/>
                <a:latin typeface="+mn-lt"/>
              </a:rPr>
              <a:t>Barnola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, </a:t>
            </a:r>
            <a:r>
              <a:rPr kumimoji="0" lang="en-US" sz="1800" i="0" u="none" strike="noStrike" kern="0" normalizeH="0" baseline="0" noProof="0" dirty="0" err="1" smtClean="0">
                <a:uLnTx/>
                <a:uFillTx/>
                <a:latin typeface="+mn-lt"/>
              </a:rPr>
              <a:t>Jiancheng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 Kang, </a:t>
            </a:r>
            <a:r>
              <a:rPr kumimoji="0" lang="en-US" sz="1800" i="0" u="none" strike="noStrike" kern="0" normalizeH="0" baseline="0" noProof="0" dirty="0" err="1" smtClean="0">
                <a:uLnTx/>
                <a:uFillTx/>
                <a:latin typeface="+mn-lt"/>
              </a:rPr>
              <a:t>Volodya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 Y. </a:t>
            </a:r>
            <a:r>
              <a:rPr kumimoji="0" lang="en-US" sz="1800" i="0" u="none" strike="noStrike" kern="0" normalizeH="0" baseline="0" noProof="0" dirty="0" err="1" smtClean="0">
                <a:uLnTx/>
                <a:uFillTx/>
                <a:latin typeface="+mn-lt"/>
              </a:rPr>
              <a:t>Lipenkov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, </a:t>
            </a:r>
            <a:r>
              <a:rPr kumimoji="0" lang="en-US" sz="1800" i="0" u="none" strike="noStrike" kern="0" normalizeH="0" baseline="0" noProof="0" dirty="0" smtClean="0">
                <a:solidFill>
                  <a:srgbClr val="FFFF00"/>
                </a:solidFill>
                <a:uLnTx/>
                <a:uFillTx/>
                <a:latin typeface="+mn-lt"/>
              </a:rPr>
              <a:t>“Timing of Atmospheric CO</a:t>
            </a:r>
            <a:r>
              <a:rPr kumimoji="0" lang="en-US" sz="1800" i="0" u="none" strike="noStrike" kern="0" normalizeH="0" baseline="-25000" noProof="0" dirty="0" smtClean="0">
                <a:solidFill>
                  <a:srgbClr val="FFFF00"/>
                </a:solidFill>
                <a:uLnTx/>
                <a:uFillTx/>
                <a:latin typeface="+mn-lt"/>
              </a:rPr>
              <a:t>2</a:t>
            </a:r>
            <a:r>
              <a:rPr kumimoji="0" lang="en-US" sz="1800" i="0" u="none" strike="noStrike" kern="0" normalizeH="0" baseline="0" noProof="0" dirty="0" smtClean="0">
                <a:solidFill>
                  <a:srgbClr val="FFFF00"/>
                </a:solidFill>
                <a:uLnTx/>
                <a:uFillTx/>
                <a:latin typeface="+mn-lt"/>
              </a:rPr>
              <a:t> and Antarctic Temperature Changes Across Termination III ,” </a:t>
            </a:r>
            <a:r>
              <a:rPr kumimoji="0" lang="en-US" sz="1800" i="1" u="none" strike="noStrike" kern="0" normalizeH="0" baseline="0" noProof="0" dirty="0" smtClean="0">
                <a:uLnTx/>
                <a:uFillTx/>
                <a:latin typeface="+mn-lt"/>
              </a:rPr>
              <a:t>Science</a:t>
            </a:r>
            <a:r>
              <a:rPr kumimoji="0" lang="en-US" sz="1800" i="0" u="none" strike="noStrike" kern="0" normalizeH="0" baseline="0" noProof="0" dirty="0" smtClean="0">
                <a:uLnTx/>
                <a:uFillTx/>
                <a:latin typeface="+mn-lt"/>
              </a:rPr>
              <a:t>, vol. 299, no. 5613, pp. 1728 - 1731 (14 March 2003)</a:t>
            </a:r>
            <a:endParaRPr kumimoji="0" lang="en-US" sz="1800" i="0" u="none" strike="noStrike" kern="0" normalizeH="0" baseline="0" noProof="0" dirty="0"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Another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“We find no significant asynchrony between them, indicating that </a:t>
            </a:r>
            <a:r>
              <a:rPr lang="en-US" sz="2400" dirty="0" smtClean="0">
                <a:solidFill>
                  <a:srgbClr val="FFFF00"/>
                </a:solidFill>
              </a:rPr>
              <a:t>Antarctic temperature did not begin to rise hundreds of years </a:t>
            </a:r>
            <a:r>
              <a:rPr lang="en-US" sz="2400" dirty="0" smtClean="0"/>
              <a:t>before the concentration of atmospheric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as has been suggested by earlier studies.”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F. </a:t>
            </a:r>
            <a:r>
              <a:rPr lang="en-US" sz="2000" dirty="0" err="1" smtClean="0">
                <a:solidFill>
                  <a:srgbClr val="FFFF00"/>
                </a:solidFill>
              </a:rPr>
              <a:t>Parrenin</a:t>
            </a:r>
            <a:r>
              <a:rPr lang="en-US" sz="2000" dirty="0" smtClean="0"/>
              <a:t>,* V. Masson-</a:t>
            </a:r>
            <a:r>
              <a:rPr lang="en-US" sz="2000" dirty="0" err="1" smtClean="0"/>
              <a:t>Delmotte</a:t>
            </a:r>
            <a:r>
              <a:rPr lang="en-US" sz="2000" dirty="0" smtClean="0"/>
              <a:t>, P. </a:t>
            </a:r>
            <a:r>
              <a:rPr lang="en-US" sz="2000" dirty="0" err="1" smtClean="0"/>
              <a:t>Köhler</a:t>
            </a:r>
            <a:r>
              <a:rPr lang="en-US" sz="2000" dirty="0" smtClean="0"/>
              <a:t>, D. </a:t>
            </a:r>
            <a:r>
              <a:rPr lang="en-US" sz="2000" dirty="0" err="1" smtClean="0"/>
              <a:t>Raynaud</a:t>
            </a:r>
            <a:r>
              <a:rPr lang="en-US" sz="2000" dirty="0" smtClean="0"/>
              <a:t>,  D. </a:t>
            </a:r>
            <a:r>
              <a:rPr lang="en-US" sz="2000" dirty="0" err="1" smtClean="0"/>
              <a:t>Paillard</a:t>
            </a:r>
            <a:r>
              <a:rPr lang="en-US" sz="2000" dirty="0" smtClean="0"/>
              <a:t>,  J. </a:t>
            </a:r>
            <a:r>
              <a:rPr lang="en-US" sz="2000" dirty="0" err="1" smtClean="0"/>
              <a:t>Schwander</a:t>
            </a:r>
            <a:r>
              <a:rPr lang="en-US" sz="2000" dirty="0" smtClean="0"/>
              <a:t>, </a:t>
            </a:r>
            <a:r>
              <a:rPr lang="fr-FR" sz="2000" dirty="0" smtClean="0"/>
              <a:t>C. Barbante,  A. Landais,  A. </a:t>
            </a:r>
            <a:r>
              <a:rPr lang="fr-FR" sz="2000" dirty="0" err="1" smtClean="0"/>
              <a:t>Wegner</a:t>
            </a:r>
            <a:r>
              <a:rPr lang="fr-FR" sz="2000" dirty="0" smtClean="0"/>
              <a:t>,  </a:t>
            </a:r>
            <a:r>
              <a:rPr lang="fr-FR" sz="2000" i="1" dirty="0" smtClean="0"/>
              <a:t>J. </a:t>
            </a:r>
            <a:r>
              <a:rPr lang="fr-FR" sz="2000" i="1" dirty="0" err="1" smtClean="0"/>
              <a:t>Jouzel</a:t>
            </a:r>
            <a:r>
              <a:rPr lang="fr-FR" sz="2000" dirty="0" smtClean="0"/>
              <a:t>, « </a:t>
            </a:r>
            <a:r>
              <a:rPr lang="en-US" sz="2000" dirty="0" smtClean="0"/>
              <a:t>Synchronous Change of Atmospheric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Antarctic Temperature During he Last </a:t>
            </a:r>
            <a:r>
              <a:rPr lang="en-US" sz="2000" dirty="0" err="1" smtClean="0"/>
              <a:t>Deglacial</a:t>
            </a:r>
            <a:r>
              <a:rPr lang="en-US" sz="2000" dirty="0" smtClean="0"/>
              <a:t> Warming, </a:t>
            </a:r>
            <a:r>
              <a:rPr lang="en-US" sz="2000" i="1" dirty="0" smtClean="0"/>
              <a:t>Science </a:t>
            </a:r>
            <a:r>
              <a:rPr lang="en-US" sz="2000" b="1" i="1" dirty="0" smtClean="0"/>
              <a:t>339,</a:t>
            </a:r>
            <a:r>
              <a:rPr lang="en-US" sz="2000" dirty="0" smtClean="0"/>
              <a:t> 1 March 2013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206057">
            <a:off x="4930444" y="3774643"/>
            <a:ext cx="3407471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Conflict!  Conflict!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Million-Year Ice Age</a:t>
            </a:r>
            <a:endParaRPr lang="en-US" dirty="0"/>
          </a:p>
        </p:txBody>
      </p:sp>
      <p:pic>
        <p:nvPicPr>
          <p:cNvPr id="6" name="Content Placeholder 5" descr="Correl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500" y="1700831"/>
            <a:ext cx="7132742" cy="44624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56850" y="2816028"/>
            <a:ext cx="1472750" cy="2071561"/>
            <a:chOff x="6756850" y="2816028"/>
            <a:chExt cx="1472750" cy="2071561"/>
          </a:xfrm>
        </p:grpSpPr>
        <p:sp>
          <p:nvSpPr>
            <p:cNvPr id="12" name="TextBox 11"/>
            <p:cNvSpPr txBox="1"/>
            <p:nvPr/>
          </p:nvSpPr>
          <p:spPr>
            <a:xfrm>
              <a:off x="6878230" y="2816028"/>
              <a:ext cx="135137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Last million years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6756850" y="3269182"/>
              <a:ext cx="1084332" cy="1618407"/>
            </a:xfrm>
            <a:prstGeom prst="straightConnector1">
              <a:avLst/>
            </a:prstGeom>
            <a:solidFill>
              <a:schemeClr val="accent1"/>
            </a:solidFill>
            <a:ln w="730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4952392" y="2383212"/>
            <a:ext cx="1499616" cy="2159527"/>
            <a:chOff x="4952392" y="2383212"/>
            <a:chExt cx="1499616" cy="2159527"/>
          </a:xfrm>
        </p:grpSpPr>
        <p:sp>
          <p:nvSpPr>
            <p:cNvPr id="11" name="TextBox 10"/>
            <p:cNvSpPr txBox="1"/>
            <p:nvPr/>
          </p:nvSpPr>
          <p:spPr>
            <a:xfrm>
              <a:off x="4952392" y="2383212"/>
              <a:ext cx="1499616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 Correlation HERE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Up-Down Arrow 13"/>
            <p:cNvSpPr/>
            <p:nvPr/>
          </p:nvSpPr>
          <p:spPr bwMode="auto">
            <a:xfrm>
              <a:off x="6086246" y="3928262"/>
              <a:ext cx="219456" cy="614477"/>
            </a:xfrm>
            <a:prstGeom prst="upDownArrow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9379" y="2713939"/>
            <a:ext cx="2537482" cy="484541"/>
            <a:chOff x="519379" y="2713939"/>
            <a:chExt cx="2537482" cy="484541"/>
          </a:xfrm>
        </p:grpSpPr>
        <p:sp>
          <p:nvSpPr>
            <p:cNvPr id="13" name="TextBox 12"/>
            <p:cNvSpPr txBox="1"/>
            <p:nvPr/>
          </p:nvSpPr>
          <p:spPr>
            <a:xfrm>
              <a:off x="519379" y="2713939"/>
              <a:ext cx="1502334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10X CO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 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739641">
              <a:off x="1827043" y="3013607"/>
              <a:ext cx="1229818" cy="184873"/>
            </a:xfrm>
            <a:prstGeom prst="rightArrow">
              <a:avLst>
                <a:gd name="adj1" fmla="val 49508"/>
                <a:gd name="adj2" fmla="val 50000"/>
              </a:avLst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8432" y="3875837"/>
            <a:ext cx="2742466" cy="724860"/>
            <a:chOff x="408432" y="3875837"/>
            <a:chExt cx="2742466" cy="724860"/>
          </a:xfrm>
        </p:grpSpPr>
        <p:sp>
          <p:nvSpPr>
            <p:cNvPr id="19" name="TextBox 18"/>
            <p:cNvSpPr txBox="1"/>
            <p:nvPr/>
          </p:nvSpPr>
          <p:spPr>
            <a:xfrm>
              <a:off x="408432" y="3875837"/>
              <a:ext cx="1468672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ICE Age !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 rot="1513231">
              <a:off x="1737953" y="4387376"/>
              <a:ext cx="1412945" cy="213321"/>
            </a:xfrm>
            <a:prstGeom prst="rightArrow">
              <a:avLst>
                <a:gd name="adj1" fmla="val 49508"/>
                <a:gd name="adj2" fmla="val 50000"/>
              </a:avLst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50" y="276225"/>
            <a:ext cx="5891213" cy="60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3375" y="2933700"/>
            <a:ext cx="20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Parrenin</a:t>
            </a:r>
            <a:r>
              <a:rPr lang="en-US" sz="2400" dirty="0" smtClean="0"/>
              <a:t> Data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48640" y="1244454"/>
            <a:ext cx="2974832" cy="3338475"/>
            <a:chOff x="548640" y="1244454"/>
            <a:chExt cx="2974832" cy="3338475"/>
          </a:xfrm>
        </p:grpSpPr>
        <p:sp>
          <p:nvSpPr>
            <p:cNvPr id="6" name="TextBox 5"/>
            <p:cNvSpPr txBox="1"/>
            <p:nvPr/>
          </p:nvSpPr>
          <p:spPr>
            <a:xfrm>
              <a:off x="548640" y="1302106"/>
              <a:ext cx="1544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Temperature 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 bwMode="auto">
            <a:xfrm rot="20856135">
              <a:off x="1924593" y="1244454"/>
              <a:ext cx="1598879" cy="128373"/>
            </a:xfrm>
            <a:prstGeom prst="rightArrow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3965340">
              <a:off x="1040677" y="2915904"/>
              <a:ext cx="3199612" cy="134438"/>
            </a:xfrm>
            <a:prstGeom prst="rightArrow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194083">
              <a:off x="2018529" y="1452604"/>
              <a:ext cx="1241573" cy="136449"/>
            </a:xfrm>
            <a:prstGeom prst="rightArrow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21680" y="2639566"/>
            <a:ext cx="2384199" cy="2212764"/>
            <a:chOff x="5821680" y="2639566"/>
            <a:chExt cx="2384199" cy="2212764"/>
          </a:xfrm>
        </p:grpSpPr>
        <p:sp>
          <p:nvSpPr>
            <p:cNvPr id="12" name="TextBox 11"/>
            <p:cNvSpPr txBox="1"/>
            <p:nvPr/>
          </p:nvSpPr>
          <p:spPr>
            <a:xfrm>
              <a:off x="5821680" y="2639566"/>
              <a:ext cx="785793" cy="52322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6600"/>
                  </a:solidFill>
                </a:rPr>
                <a:t>CO</a:t>
              </a:r>
              <a:r>
                <a:rPr lang="en-US" sz="2800" baseline="-25000" dirty="0" smtClean="0">
                  <a:solidFill>
                    <a:srgbClr val="006600"/>
                  </a:solidFill>
                </a:rPr>
                <a:t>2</a:t>
              </a:r>
              <a:endParaRPr lang="en-US" sz="2800" dirty="0">
                <a:solidFill>
                  <a:srgbClr val="006600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612942" y="3028493"/>
              <a:ext cx="1592937" cy="555955"/>
              <a:chOff x="6612942" y="3028493"/>
              <a:chExt cx="1592937" cy="55595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612942" y="3028493"/>
                <a:ext cx="1592937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00"/>
                    </a:solidFill>
                  </a:rPr>
                  <a:t>Concentration</a:t>
                </a:r>
                <a:endParaRPr lang="en-US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7161581" y="3321101"/>
                <a:ext cx="0" cy="263347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736081" y="4226968"/>
              <a:ext cx="1107932" cy="625362"/>
              <a:chOff x="6736081" y="4226968"/>
              <a:chExt cx="1107932" cy="62536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736081" y="4482998"/>
                <a:ext cx="110793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00"/>
                    </a:solidFill>
                  </a:rPr>
                  <a:t>“Forcing”</a:t>
                </a:r>
                <a:endParaRPr lang="en-US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flipH="1" flipV="1">
                <a:off x="7284718" y="4226968"/>
                <a:ext cx="23166" cy="366977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Parrenin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Continued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2052638"/>
            <a:ext cx="73056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19375" y="1352550"/>
            <a:ext cx="308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markers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95600" y="1809750"/>
            <a:ext cx="0" cy="20002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333750" y="1828800"/>
            <a:ext cx="0" cy="20002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38625" y="1809750"/>
            <a:ext cx="0" cy="20002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762625" y="1828800"/>
            <a:ext cx="0" cy="20002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991225" y="2952750"/>
            <a:ext cx="204979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Concentration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581775" y="3362325"/>
            <a:ext cx="180975" cy="361950"/>
          </a:xfrm>
          <a:prstGeom prst="downArrow">
            <a:avLst/>
          </a:prstGeom>
          <a:solidFill>
            <a:srgbClr val="00CC00"/>
          </a:solidFill>
          <a:ln w="952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5450" y="3676650"/>
            <a:ext cx="156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“Forcing”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 flipV="1">
            <a:off x="2209800" y="3305175"/>
            <a:ext cx="180975" cy="361950"/>
          </a:xfrm>
          <a:prstGeom prst="downArrow">
            <a:avLst/>
          </a:prstGeom>
          <a:solidFill>
            <a:srgbClr val="0066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62375" y="2524125"/>
            <a:ext cx="828675" cy="3714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1100" y="247650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Time lags</a:t>
            </a:r>
          </a:p>
        </p:txBody>
      </p:sp>
      <p:sp>
        <p:nvSpPr>
          <p:cNvPr id="19" name="Down Arrow 18"/>
          <p:cNvSpPr/>
          <p:nvPr/>
        </p:nvSpPr>
        <p:spPr bwMode="auto">
          <a:xfrm rot="5400000" flipH="1">
            <a:off x="4705350" y="2543175"/>
            <a:ext cx="180975" cy="36195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038725"/>
            <a:ext cx="470535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Negative means CO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increases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come </a:t>
            </a:r>
            <a:r>
              <a:rPr lang="en-US" sz="2400" i="1" dirty="0" smtClean="0">
                <a:solidFill>
                  <a:srgbClr val="FF0000"/>
                </a:solidFill>
              </a:rPr>
              <a:t>after</a:t>
            </a:r>
            <a:r>
              <a:rPr lang="en-US" sz="2400" dirty="0" smtClean="0">
                <a:solidFill>
                  <a:srgbClr val="FF0000"/>
                </a:solidFill>
              </a:rPr>
              <a:t> temperature changes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Numbers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Lags (years)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260 </a:t>
            </a:r>
            <a:r>
              <a:rPr lang="en-US" dirty="0" smtClean="0">
                <a:sym typeface="Symbol"/>
              </a:rPr>
              <a:t> 130</a:t>
            </a:r>
          </a:p>
          <a:p>
            <a:r>
              <a:rPr lang="en-US" dirty="0" smtClean="0">
                <a:sym typeface="Symbol"/>
              </a:rPr>
              <a:t>150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 160 </a:t>
            </a:r>
          </a:p>
          <a:p>
            <a:r>
              <a:rPr lang="en-US" dirty="0" smtClean="0">
                <a:sym typeface="Symbol"/>
              </a:rPr>
              <a:t>500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 90</a:t>
            </a:r>
          </a:p>
          <a:p>
            <a:r>
              <a:rPr lang="en-US" dirty="0" smtClean="0">
                <a:sym typeface="Symbol"/>
              </a:rPr>
              <a:t>490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 100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Temperature Lags (years)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smtClean="0">
                <a:sym typeface="Symbol"/>
              </a:rPr>
              <a:t> 160</a:t>
            </a:r>
          </a:p>
          <a:p>
            <a:r>
              <a:rPr lang="en-US" dirty="0" smtClean="0">
                <a:sym typeface="Symbol"/>
              </a:rPr>
              <a:t>80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 170</a:t>
            </a:r>
          </a:p>
          <a:p>
            <a:r>
              <a:rPr lang="en-US" dirty="0" smtClean="0">
                <a:sym typeface="Symbol"/>
              </a:rPr>
              <a:t>60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 120</a:t>
            </a:r>
          </a:p>
          <a:p>
            <a:r>
              <a:rPr lang="en-US" dirty="0" smtClean="0">
                <a:sym typeface="Symbol"/>
              </a:rPr>
              <a:t>70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 130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ICCC-9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66850" y="2524125"/>
            <a:ext cx="4842159" cy="2195215"/>
            <a:chOff x="1466850" y="2524125"/>
            <a:chExt cx="4842159" cy="2195215"/>
          </a:xfrm>
        </p:grpSpPr>
        <p:sp>
          <p:nvSpPr>
            <p:cNvPr id="12" name="TextBox 11"/>
            <p:cNvSpPr txBox="1"/>
            <p:nvPr/>
          </p:nvSpPr>
          <p:spPr>
            <a:xfrm>
              <a:off x="1466850" y="4257675"/>
              <a:ext cx="4842159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Meaningless.  Uncertainty </a:t>
              </a:r>
              <a:r>
                <a:rPr lang="en-US" sz="2400" dirty="0" smtClean="0">
                  <a:sym typeface="Symbol"/>
                </a:rPr>
                <a:t> value 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3657600" y="2524125"/>
              <a:ext cx="1066800" cy="173355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3724275" y="3000375"/>
              <a:ext cx="1076325" cy="123825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3686175" y="3495675"/>
              <a:ext cx="1162050" cy="7620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3676650" y="3771900"/>
              <a:ext cx="1190625" cy="4572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2352676" y="2962275"/>
              <a:ext cx="1285874" cy="1266825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795452" y="5235016"/>
            <a:ext cx="785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Average of best data: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lags 417 </a:t>
            </a:r>
            <a:r>
              <a:rPr lang="en-US" sz="2400" dirty="0" smtClean="0">
                <a:sym typeface="Symbol"/>
              </a:rPr>
              <a:t>  108 years (</a:t>
            </a:r>
            <a:r>
              <a:rPr lang="en-US" sz="2400" dirty="0" err="1" smtClean="0">
                <a:sym typeface="Symbol"/>
              </a:rPr>
              <a:t>r.m.s</a:t>
            </a:r>
            <a:r>
              <a:rPr lang="en-US" sz="2400" dirty="0" smtClean="0">
                <a:sym typeface="Symbol"/>
              </a:rPr>
              <a:t>.)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evidence for the last half-million to million years says that variations in CO</a:t>
            </a:r>
            <a:r>
              <a:rPr lang="en-US" baseline="-25000" dirty="0" smtClean="0"/>
              <a:t>2 </a:t>
            </a:r>
            <a:r>
              <a:rPr lang="en-US" dirty="0" smtClean="0"/>
              <a:t>concentration have been come </a:t>
            </a:r>
            <a:r>
              <a:rPr lang="en-US" i="1" dirty="0" smtClean="0"/>
              <a:t>after</a:t>
            </a:r>
            <a:r>
              <a:rPr lang="en-US" dirty="0" smtClean="0"/>
              <a:t> temperature changes.</a:t>
            </a:r>
          </a:p>
          <a:p>
            <a:r>
              <a:rPr lang="en-US" dirty="0" smtClean="0"/>
              <a:t>This is not to say that CO</a:t>
            </a:r>
            <a:r>
              <a:rPr lang="en-US" baseline="-25000" dirty="0" smtClean="0"/>
              <a:t>2</a:t>
            </a:r>
            <a:r>
              <a:rPr lang="en-US" dirty="0" smtClean="0"/>
              <a:t> is not a greenhouse gas.  It is.  But the warming effect was never enough to stave off glacial periods.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91674" y="6376523"/>
            <a:ext cx="784928" cy="359239"/>
          </a:xfrm>
          <a:noFill/>
        </p:spPr>
        <p:txBody>
          <a:bodyPr/>
          <a:lstStyle/>
          <a:p>
            <a:r>
              <a:rPr lang="en-US" dirty="0" smtClean="0"/>
              <a:t>ICCC-9</a:t>
            </a:r>
            <a:endParaRPr lang="en-US" dirty="0"/>
          </a:p>
        </p:txBody>
      </p:sp>
      <p:sp>
        <p:nvSpPr>
          <p:cNvPr id="4403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764697" y="6399944"/>
            <a:ext cx="2133600" cy="33263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200" dirty="0" smtClean="0"/>
              <a:t>7-9 July 2014, Las Vegas</a:t>
            </a:r>
            <a:endParaRPr lang="en-US" sz="1200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Temperature Record from Vostok</a:t>
            </a:r>
          </a:p>
        </p:txBody>
      </p:sp>
      <p:pic>
        <p:nvPicPr>
          <p:cNvPr id="44037" name="Picture 3" descr="VostokTempOnl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580" y="2720975"/>
            <a:ext cx="8091488" cy="2624138"/>
          </a:xfrm>
          <a:noFill/>
        </p:spPr>
      </p:pic>
      <p:grpSp>
        <p:nvGrpSpPr>
          <p:cNvPr id="32" name="Group 31"/>
          <p:cNvGrpSpPr/>
          <p:nvPr/>
        </p:nvGrpSpPr>
        <p:grpSpPr>
          <a:xfrm>
            <a:off x="931863" y="1579563"/>
            <a:ext cx="7580312" cy="3236914"/>
            <a:chOff x="931863" y="1579563"/>
            <a:chExt cx="7580312" cy="323691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1863" y="2916239"/>
              <a:ext cx="7580312" cy="1900238"/>
              <a:chOff x="587" y="1837"/>
              <a:chExt cx="4775" cy="1197"/>
            </a:xfrm>
          </p:grpSpPr>
          <p:sp>
            <p:nvSpPr>
              <p:cNvPr id="44059" name="Rectangle 6"/>
              <p:cNvSpPr>
                <a:spLocks noChangeArrowheads="1"/>
              </p:cNvSpPr>
              <p:nvPr/>
            </p:nvSpPr>
            <p:spPr bwMode="auto">
              <a:xfrm>
                <a:off x="587" y="1837"/>
                <a:ext cx="96" cy="1147"/>
              </a:xfrm>
              <a:prstGeom prst="rect">
                <a:avLst/>
              </a:prstGeom>
              <a:solidFill>
                <a:srgbClr val="FF0000">
                  <a:alpha val="3803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0" name="Rectangle 7"/>
              <p:cNvSpPr>
                <a:spLocks noChangeArrowheads="1"/>
              </p:cNvSpPr>
              <p:nvPr/>
            </p:nvSpPr>
            <p:spPr bwMode="auto">
              <a:xfrm>
                <a:off x="1552" y="1860"/>
                <a:ext cx="146" cy="1147"/>
              </a:xfrm>
              <a:prstGeom prst="rect">
                <a:avLst/>
              </a:prstGeom>
              <a:solidFill>
                <a:srgbClr val="FF0000">
                  <a:alpha val="3803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1" name="Rectangle 8"/>
              <p:cNvSpPr>
                <a:spLocks noChangeArrowheads="1"/>
              </p:cNvSpPr>
              <p:nvPr/>
            </p:nvSpPr>
            <p:spPr bwMode="auto">
              <a:xfrm>
                <a:off x="2557" y="1864"/>
                <a:ext cx="72" cy="1147"/>
              </a:xfrm>
              <a:prstGeom prst="rect">
                <a:avLst/>
              </a:prstGeom>
              <a:solidFill>
                <a:srgbClr val="FF0000">
                  <a:alpha val="3803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2" name="Rectangle 9"/>
              <p:cNvSpPr>
                <a:spLocks noChangeArrowheads="1"/>
              </p:cNvSpPr>
              <p:nvPr/>
            </p:nvSpPr>
            <p:spPr bwMode="auto">
              <a:xfrm>
                <a:off x="3823" y="1887"/>
                <a:ext cx="144" cy="1147"/>
              </a:xfrm>
              <a:prstGeom prst="rect">
                <a:avLst/>
              </a:prstGeom>
              <a:solidFill>
                <a:srgbClr val="FF0000">
                  <a:alpha val="3803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3" name="Rectangle 10"/>
              <p:cNvSpPr>
                <a:spLocks noChangeArrowheads="1"/>
              </p:cNvSpPr>
              <p:nvPr/>
            </p:nvSpPr>
            <p:spPr bwMode="auto">
              <a:xfrm>
                <a:off x="5224" y="1860"/>
                <a:ext cx="138" cy="1147"/>
              </a:xfrm>
              <a:prstGeom prst="rect">
                <a:avLst/>
              </a:prstGeom>
              <a:solidFill>
                <a:srgbClr val="FF0000">
                  <a:alpha val="3803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53" name="Text Box 11"/>
            <p:cNvSpPr txBox="1">
              <a:spLocks noChangeArrowheads="1"/>
            </p:cNvSpPr>
            <p:nvPr/>
          </p:nvSpPr>
          <p:spPr bwMode="auto">
            <a:xfrm>
              <a:off x="4194175" y="1579563"/>
              <a:ext cx="14081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Interglacials</a:t>
              </a:r>
            </a:p>
          </p:txBody>
        </p:sp>
        <p:sp>
          <p:nvSpPr>
            <p:cNvPr id="44054" name="Line 12"/>
            <p:cNvSpPr>
              <a:spLocks noChangeShapeType="1"/>
            </p:cNvSpPr>
            <p:nvPr/>
          </p:nvSpPr>
          <p:spPr bwMode="auto">
            <a:xfrm flipH="1">
              <a:off x="1011503" y="1968500"/>
              <a:ext cx="3284271" cy="12683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Line 13"/>
            <p:cNvSpPr>
              <a:spLocks noChangeShapeType="1"/>
            </p:cNvSpPr>
            <p:nvPr/>
          </p:nvSpPr>
          <p:spPr bwMode="auto">
            <a:xfrm flipH="1">
              <a:off x="2621819" y="2120900"/>
              <a:ext cx="1826356" cy="9864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14"/>
            <p:cNvSpPr>
              <a:spLocks noChangeShapeType="1"/>
            </p:cNvSpPr>
            <p:nvPr/>
          </p:nvSpPr>
          <p:spPr bwMode="auto">
            <a:xfrm flipH="1">
              <a:off x="4126937" y="2273301"/>
              <a:ext cx="473637" cy="9635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15"/>
            <p:cNvSpPr>
              <a:spLocks noChangeShapeType="1"/>
            </p:cNvSpPr>
            <p:nvPr/>
          </p:nvSpPr>
          <p:spPr bwMode="auto">
            <a:xfrm>
              <a:off x="5095875" y="2017713"/>
              <a:ext cx="1036637" cy="11096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16"/>
            <p:cNvSpPr>
              <a:spLocks noChangeShapeType="1"/>
            </p:cNvSpPr>
            <p:nvPr/>
          </p:nvSpPr>
          <p:spPr bwMode="auto">
            <a:xfrm>
              <a:off x="5427663" y="1949451"/>
              <a:ext cx="2930525" cy="1289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3" name="Rectangle 18"/>
          <p:cNvSpPr>
            <a:spLocks noChangeArrowheads="1"/>
          </p:cNvSpPr>
          <p:nvPr/>
        </p:nvSpPr>
        <p:spPr bwMode="auto">
          <a:xfrm>
            <a:off x="1084996" y="3719014"/>
            <a:ext cx="1372453" cy="1056185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Text Box 19"/>
          <p:cNvSpPr txBox="1">
            <a:spLocks noChangeArrowheads="1"/>
          </p:cNvSpPr>
          <p:nvPr/>
        </p:nvSpPr>
        <p:spPr bwMode="auto">
          <a:xfrm>
            <a:off x="3443288" y="5662613"/>
            <a:ext cx="1036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Ice ages</a:t>
            </a:r>
          </a:p>
        </p:txBody>
      </p:sp>
      <p:sp>
        <p:nvSpPr>
          <p:cNvPr id="44045" name="Rectangle 20"/>
          <p:cNvSpPr>
            <a:spLocks noChangeArrowheads="1"/>
          </p:cNvSpPr>
          <p:nvPr/>
        </p:nvSpPr>
        <p:spPr bwMode="auto">
          <a:xfrm>
            <a:off x="2702256" y="3725839"/>
            <a:ext cx="1366553" cy="1047774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21"/>
          <p:cNvSpPr>
            <a:spLocks noChangeArrowheads="1"/>
          </p:cNvSpPr>
          <p:nvPr/>
        </p:nvSpPr>
        <p:spPr bwMode="auto">
          <a:xfrm>
            <a:off x="4170363" y="3725839"/>
            <a:ext cx="1898650" cy="1069998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22"/>
          <p:cNvSpPr>
            <a:spLocks noChangeArrowheads="1"/>
          </p:cNvSpPr>
          <p:nvPr/>
        </p:nvSpPr>
        <p:spPr bwMode="auto">
          <a:xfrm>
            <a:off x="6305266" y="3725839"/>
            <a:ext cx="1995131" cy="1066823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23"/>
          <p:cNvSpPr>
            <a:spLocks noChangeShapeType="1"/>
          </p:cNvSpPr>
          <p:nvPr/>
        </p:nvSpPr>
        <p:spPr bwMode="auto">
          <a:xfrm flipH="1" flipV="1">
            <a:off x="2066925" y="4524375"/>
            <a:ext cx="1411287" cy="1287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Line 24"/>
          <p:cNvSpPr>
            <a:spLocks noChangeShapeType="1"/>
          </p:cNvSpPr>
          <p:nvPr/>
        </p:nvSpPr>
        <p:spPr bwMode="auto">
          <a:xfrm flipH="1" flipV="1">
            <a:off x="2938463" y="4430713"/>
            <a:ext cx="881062" cy="1339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Line 25"/>
          <p:cNvSpPr>
            <a:spLocks noChangeShapeType="1"/>
          </p:cNvSpPr>
          <p:nvPr/>
        </p:nvSpPr>
        <p:spPr bwMode="auto">
          <a:xfrm flipV="1">
            <a:off x="4005263" y="4616450"/>
            <a:ext cx="473075" cy="111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Line 26"/>
          <p:cNvSpPr>
            <a:spLocks noChangeShapeType="1"/>
          </p:cNvSpPr>
          <p:nvPr/>
        </p:nvSpPr>
        <p:spPr bwMode="auto">
          <a:xfrm flipV="1">
            <a:off x="4498975" y="4637088"/>
            <a:ext cx="2065337" cy="1182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128713" y="1295400"/>
            <a:ext cx="7258050" cy="366713"/>
            <a:chOff x="695" y="3253"/>
            <a:chExt cx="4572" cy="231"/>
          </a:xfrm>
        </p:grpSpPr>
        <p:sp>
          <p:nvSpPr>
            <p:cNvPr id="44041" name="AutoShape 28"/>
            <p:cNvSpPr>
              <a:spLocks noChangeArrowheads="1"/>
            </p:cNvSpPr>
            <p:nvPr/>
          </p:nvSpPr>
          <p:spPr bwMode="auto">
            <a:xfrm>
              <a:off x="695" y="3332"/>
              <a:ext cx="4572" cy="78"/>
            </a:xfrm>
            <a:prstGeom prst="leftArrow">
              <a:avLst>
                <a:gd name="adj1" fmla="val 50000"/>
                <a:gd name="adj2" fmla="val 1465385"/>
              </a:avLst>
            </a:prstGeom>
            <a:solidFill>
              <a:schemeClr val="tx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042" name="Text Box 29"/>
            <p:cNvSpPr txBox="1">
              <a:spLocks noChangeArrowheads="1"/>
            </p:cNvSpPr>
            <p:nvPr/>
          </p:nvSpPr>
          <p:spPr bwMode="auto">
            <a:xfrm>
              <a:off x="2513" y="3253"/>
              <a:ext cx="1019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400,000 years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Gore Discovers a Pattern</a:t>
            </a:r>
            <a:endParaRPr lang="en-US" dirty="0"/>
          </a:p>
        </p:txBody>
      </p:sp>
      <p:pic>
        <p:nvPicPr>
          <p:cNvPr id="6" name="Content Placeholder 5" descr="GoreGraph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225153" y="1668463"/>
            <a:ext cx="6693693" cy="44624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principle of causality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54475" y="2995684"/>
            <a:ext cx="4613962" cy="1057702"/>
          </a:xfrm>
          <a:solidFill>
            <a:srgbClr val="FF0000"/>
          </a:solidFill>
        </p:spPr>
        <p:txBody>
          <a:bodyPr/>
          <a:lstStyle/>
          <a:p>
            <a:r>
              <a:rPr lang="en-US" sz="3200" dirty="0" smtClean="0"/>
              <a:t>The cause must come before the effect.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Milankovitch Cycles</a:t>
            </a:r>
            <a:endParaRPr lang="en-US" dirty="0"/>
          </a:p>
        </p:txBody>
      </p:sp>
      <p:pic>
        <p:nvPicPr>
          <p:cNvPr id="6" name="Content Placeholder 5" descr="MilankovitchIP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3500" y="1668463"/>
            <a:ext cx="6677000" cy="44624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0382" y="2063469"/>
            <a:ext cx="18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From IPCC’s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AR4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364173" y="2169994"/>
            <a:ext cx="634621" cy="18424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Good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Milankovitch cycles (particularly </a:t>
            </a:r>
            <a:r>
              <a:rPr lang="en-US" dirty="0" err="1" smtClean="0"/>
              <a:t>insolation</a:t>
            </a:r>
            <a:r>
              <a:rPr lang="en-US" dirty="0" smtClean="0"/>
              <a:t> at &gt;65º latitude)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ICCC-9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8257" y="2272352"/>
            <a:ext cx="500458" cy="15696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</a:p>
          <a:p>
            <a:r>
              <a:rPr lang="en-US" sz="3200" i="1" dirty="0" smtClean="0"/>
              <a:t>T</a:t>
            </a:r>
          </a:p>
          <a:p>
            <a:r>
              <a:rPr lang="en-US" sz="3200" i="1" dirty="0" smtClean="0"/>
              <a:t>C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 </a:t>
            </a:r>
            <a:r>
              <a:rPr lang="en-US" i="1" dirty="0" smtClean="0">
                <a:sym typeface="Wingdings" pitchFamily="2" charset="2"/>
              </a:rPr>
              <a:t> M  T  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i="1" dirty="0" smtClean="0">
              <a:sym typeface="Wingdings" pitchFamily="2" charset="2"/>
            </a:endParaRPr>
          </a:p>
          <a:p>
            <a:r>
              <a:rPr lang="en-US" i="1" dirty="0" smtClean="0"/>
              <a:t>C </a:t>
            </a:r>
            <a:r>
              <a:rPr lang="en-US" i="1" dirty="0" smtClean="0">
                <a:sym typeface="Wingdings" pitchFamily="2" charset="2"/>
              </a:rPr>
              <a:t> T  M  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i="1" dirty="0" smtClean="0">
              <a:sym typeface="Wingdings" pitchFamily="2" charset="2"/>
            </a:endParaRPr>
          </a:p>
          <a:p>
            <a:r>
              <a:rPr lang="en-US" i="1" dirty="0" smtClean="0"/>
              <a:t>T </a:t>
            </a:r>
            <a:r>
              <a:rPr lang="en-US" i="1" dirty="0" smtClean="0">
                <a:sym typeface="Wingdings" pitchFamily="2" charset="2"/>
              </a:rPr>
              <a:t> M  C  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r>
              <a:rPr lang="en-US" i="1" dirty="0" smtClean="0"/>
              <a:t>T </a:t>
            </a:r>
            <a:r>
              <a:rPr lang="en-US" i="1" dirty="0" smtClean="0">
                <a:sym typeface="Wingdings" pitchFamily="2" charset="2"/>
              </a:rPr>
              <a:t> C  M  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i="1" dirty="0" smtClean="0">
              <a:sym typeface="Wingdings" pitchFamily="2" charset="2"/>
            </a:endParaRPr>
          </a:p>
          <a:p>
            <a:r>
              <a:rPr lang="en-US" i="1" dirty="0" smtClean="0"/>
              <a:t>M </a:t>
            </a:r>
            <a:r>
              <a:rPr lang="en-US" i="1" dirty="0" smtClean="0">
                <a:sym typeface="Wingdings" pitchFamily="2" charset="2"/>
              </a:rPr>
              <a:t> C  T  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i="1" dirty="0" smtClean="0">
              <a:sym typeface="Wingdings" pitchFamily="2" charset="2"/>
            </a:endParaRPr>
          </a:p>
          <a:p>
            <a:r>
              <a:rPr lang="en-US" i="1" dirty="0" smtClean="0"/>
              <a:t>M </a:t>
            </a:r>
            <a:r>
              <a:rPr lang="en-US" i="1" dirty="0" smtClean="0">
                <a:sym typeface="Wingdings" pitchFamily="2" charset="2"/>
              </a:rPr>
              <a:t> T  C  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r>
              <a:rPr lang="en-US" dirty="0" smtClean="0">
                <a:sym typeface="Wingdings" pitchFamily="2" charset="2"/>
              </a:rPr>
              <a:t>… or is there some accidental correlation?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Out </a:t>
            </a:r>
            <a:r>
              <a:rPr lang="en-US" i="1" dirty="0" smtClean="0"/>
              <a:t>M</a:t>
            </a:r>
            <a:r>
              <a:rPr lang="en-US" dirty="0" smtClean="0"/>
              <a:t> as an </a:t>
            </a:r>
            <a:r>
              <a:rPr lang="en-US" i="1" dirty="0" smtClean="0"/>
              <a:t>Effect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 </a:t>
            </a:r>
            <a:r>
              <a:rPr lang="en-US" i="1" dirty="0" smtClean="0">
                <a:sym typeface="Wingdings" pitchFamily="2" charset="2"/>
              </a:rPr>
              <a:t> C  T  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r>
              <a:rPr lang="en-US" i="1" dirty="0" smtClean="0"/>
              <a:t>M </a:t>
            </a:r>
            <a:r>
              <a:rPr lang="en-US" i="1" dirty="0" smtClean="0">
                <a:sym typeface="Wingdings" pitchFamily="2" charset="2"/>
              </a:rPr>
              <a:t> T  C  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r>
              <a:rPr lang="en-US" dirty="0" smtClean="0">
                <a:sym typeface="Wingdings" pitchFamily="2" charset="2"/>
              </a:rPr>
              <a:t>… or is there some accidental correlation?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Assuming</a:t>
            </a:r>
            <a:r>
              <a:rPr lang="en-US" dirty="0" smtClean="0"/>
              <a:t> that CO</a:t>
            </a:r>
            <a:r>
              <a:rPr lang="en-US" baseline="-25000" dirty="0" smtClean="0"/>
              <a:t>2 </a:t>
            </a:r>
            <a:r>
              <a:rPr lang="en-US" dirty="0" smtClean="0"/>
              <a:t>Is the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Where did the CO</a:t>
            </a:r>
            <a:r>
              <a:rPr lang="en-US" i="1" baseline="-25000" dirty="0" smtClean="0"/>
              <a:t>2</a:t>
            </a:r>
            <a:r>
              <a:rPr lang="en-US" i="1" dirty="0" smtClean="0"/>
              <a:t> come from, to cause warming?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And how was this caused by Milankovitch cycles?</a:t>
            </a:r>
            <a:endParaRPr lang="en-US" dirty="0" smtClean="0"/>
          </a:p>
          <a:p>
            <a:pPr lvl="0"/>
            <a:r>
              <a:rPr lang="en-US" i="1" dirty="0" smtClean="0"/>
              <a:t>Where did the CO</a:t>
            </a:r>
            <a:r>
              <a:rPr lang="en-US" i="1" baseline="-25000" dirty="0" smtClean="0"/>
              <a:t>2</a:t>
            </a:r>
            <a:r>
              <a:rPr lang="en-US" i="1" dirty="0" smtClean="0"/>
              <a:t> go, to cause cooling?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Said differently, why didn’t all that CO</a:t>
            </a:r>
            <a:r>
              <a:rPr lang="en-US" baseline="-25000" dirty="0" smtClean="0"/>
              <a:t>2</a:t>
            </a:r>
            <a:r>
              <a:rPr lang="en-US" dirty="0" smtClean="0"/>
              <a:t> keep the earth warm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And how was </a:t>
            </a:r>
            <a:r>
              <a:rPr lang="en-US" i="1" dirty="0" smtClean="0"/>
              <a:t>this </a:t>
            </a:r>
            <a:r>
              <a:rPr lang="en-US" dirty="0" smtClean="0"/>
              <a:t>caused by Milankovitch cycles?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ap &amp; T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NormalGraph</Template>
  <TotalTime>10091</TotalTime>
  <Words>925</Words>
  <Application>Microsoft Office PowerPoint</Application>
  <PresentationFormat>On-screen Show (4:3)</PresentationFormat>
  <Paragraphs>199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Tahoma</vt:lpstr>
      <vt:lpstr>Wingdings</vt:lpstr>
      <vt:lpstr>Symbol</vt:lpstr>
      <vt:lpstr>Times New Roman</vt:lpstr>
      <vt:lpstr>Cap &amp; Trade</vt:lpstr>
      <vt:lpstr>CO2 in the Glacial Periods of our Long Ice Age</vt:lpstr>
      <vt:lpstr>Our Million-Year Ice Age</vt:lpstr>
      <vt:lpstr>Al Gore Discovers a Pattern</vt:lpstr>
      <vt:lpstr>First principle of causality</vt:lpstr>
      <vt:lpstr>Milankovitch Cycles</vt:lpstr>
      <vt:lpstr>Very Good Correlation</vt:lpstr>
      <vt:lpstr>Sequence</vt:lpstr>
      <vt:lpstr>Rule Out M as an Effect </vt:lpstr>
      <vt:lpstr>Assuming that CO2 Is the Cause</vt:lpstr>
      <vt:lpstr>Mechanism During Cooling</vt:lpstr>
      <vt:lpstr>Sequence</vt:lpstr>
      <vt:lpstr>Conclusion #1</vt:lpstr>
      <vt:lpstr>The Warming</vt:lpstr>
      <vt:lpstr>Mechanism During Warming</vt:lpstr>
      <vt:lpstr>Garcia et al:</vt:lpstr>
      <vt:lpstr>Sequence</vt:lpstr>
      <vt:lpstr>EPICA Ice Core</vt:lpstr>
      <vt:lpstr>From two papers …</vt:lpstr>
      <vt:lpstr>From Another</vt:lpstr>
      <vt:lpstr>Slide 20</vt:lpstr>
      <vt:lpstr>Parrenin et al, Continued</vt:lpstr>
      <vt:lpstr>Look at the Numbers</vt:lpstr>
      <vt:lpstr>SUMMARY</vt:lpstr>
      <vt:lpstr>Slide 24</vt:lpstr>
      <vt:lpstr>Temperature Record from Vostok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Nuclear Power</dc:title>
  <dc:creator>Cork</dc:creator>
  <cp:lastModifiedBy>Cork</cp:lastModifiedBy>
  <cp:revision>389</cp:revision>
  <dcterms:created xsi:type="dcterms:W3CDTF">2011-05-17T16:58:58Z</dcterms:created>
  <dcterms:modified xsi:type="dcterms:W3CDTF">2014-06-24T17:48:45Z</dcterms:modified>
</cp:coreProperties>
</file>