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6" r:id="rId3"/>
    <p:sldId id="257" r:id="rId4"/>
    <p:sldId id="279" r:id="rId5"/>
    <p:sldId id="278" r:id="rId6"/>
    <p:sldId id="264" r:id="rId7"/>
    <p:sldId id="265" r:id="rId8"/>
    <p:sldId id="263"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6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99BB87-509D-42DC-9593-B5CF23CC0DEC}" type="datetimeFigureOut">
              <a:rPr lang="en-US" smtClean="0"/>
              <a:pPr/>
              <a:t>7/8/2014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41880-5667-406B-9E0E-BFC2ED59BE9A}" type="slidenum">
              <a:rPr lang="en-US" smtClean="0"/>
              <a:pPr/>
              <a:t>‹#›</a:t>
            </a:fld>
            <a:endParaRPr lang="en-US"/>
          </a:p>
        </p:txBody>
      </p:sp>
    </p:spTree>
    <p:extLst>
      <p:ext uri="{BB962C8B-B14F-4D97-AF65-F5344CB8AC3E}">
        <p14:creationId xmlns:p14="http://schemas.microsoft.com/office/powerpoint/2010/main" val="2460678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New Roman" pitchFamily="18" charset="0"/>
                <a:cs typeface="Times New Roman" pitchFamily="18" charset="0"/>
              </a:rPr>
              <a:t>Fig. 4</a:t>
            </a:r>
          </a:p>
          <a:p>
            <a:pPr eaLnBrk="1" hangingPunct="1">
              <a:spcBef>
                <a:spcPct val="0"/>
              </a:spcBef>
            </a:pPr>
            <a:endParaRPr lang="en-US" smtClean="0">
              <a:latin typeface="Times New Roman" pitchFamily="18" charset="0"/>
              <a:cs typeface="Times New Roman" pitchFamily="18" charset="0"/>
            </a:endParaRPr>
          </a:p>
          <a:p>
            <a:pPr eaLnBrk="1" hangingPunct="1">
              <a:spcBef>
                <a:spcPct val="0"/>
              </a:spcBef>
            </a:pPr>
            <a:r>
              <a:rPr lang="en-US" smtClean="0">
                <a:latin typeface="Times New Roman" pitchFamily="18" charset="0"/>
                <a:cs typeface="Times New Roman" pitchFamily="18" charset="0"/>
              </a:rPr>
              <a:t>For all graphs:</a:t>
            </a:r>
          </a:p>
          <a:p>
            <a:pPr eaLnBrk="1" hangingPunct="1">
              <a:spcBef>
                <a:spcPct val="0"/>
              </a:spcBef>
            </a:pPr>
            <a:r>
              <a:rPr lang="en-US" smtClean="0">
                <a:latin typeface="Times New Roman" pitchFamily="18" charset="0"/>
                <a:cs typeface="Times New Roman" pitchFamily="18" charset="0"/>
              </a:rPr>
              <a:t>http://data.giss.nasa.gov/gistemp/graphs/</a:t>
            </a:r>
          </a:p>
          <a:p>
            <a:pPr eaLnBrk="1" hangingPunct="1">
              <a:spcBef>
                <a:spcPct val="0"/>
              </a:spcBef>
            </a:pPr>
            <a:endParaRPr lang="en-US" smtClean="0">
              <a:latin typeface="Times New Roman" pitchFamily="18" charset="0"/>
              <a:cs typeface="Times New Roman" pitchFamily="18" charset="0"/>
            </a:endParaRPr>
          </a:p>
          <a:p>
            <a:pPr eaLnBrk="1" hangingPunct="1">
              <a:spcBef>
                <a:spcPct val="0"/>
              </a:spcBef>
            </a:pPr>
            <a:r>
              <a:rPr lang="en-US" smtClean="0">
                <a:latin typeface="Times New Roman" pitchFamily="18" charset="0"/>
                <a:cs typeface="Times New Roman" pitchFamily="18" charset="0"/>
              </a:rPr>
              <a:t>World</a:t>
            </a:r>
          </a:p>
          <a:p>
            <a:pPr eaLnBrk="1" hangingPunct="1">
              <a:spcBef>
                <a:spcPct val="0"/>
              </a:spcBef>
            </a:pPr>
            <a:r>
              <a:rPr lang="en-US" smtClean="0">
                <a:latin typeface="Times New Roman" pitchFamily="18" charset="0"/>
                <a:cs typeface="Times New Roman" pitchFamily="18" charset="0"/>
              </a:rPr>
              <a:t>http://data.giss.nasa.gov/gistemp/graphs/Fig.A2.lrg.gif</a:t>
            </a:r>
          </a:p>
          <a:p>
            <a:pPr eaLnBrk="1" hangingPunct="1">
              <a:spcBef>
                <a:spcPct val="0"/>
              </a:spcBef>
            </a:pPr>
            <a:r>
              <a:rPr lang="en-US" smtClean="0">
                <a:latin typeface="Times New Roman" pitchFamily="18" charset="0"/>
                <a:cs typeface="Times New Roman" pitchFamily="18" charset="0"/>
              </a:rPr>
              <a:t>US</a:t>
            </a:r>
          </a:p>
          <a:p>
            <a:pPr eaLnBrk="1" hangingPunct="1">
              <a:spcBef>
                <a:spcPct val="0"/>
              </a:spcBef>
            </a:pPr>
            <a:r>
              <a:rPr lang="en-US" smtClean="0">
                <a:latin typeface="Times New Roman" pitchFamily="18" charset="0"/>
                <a:cs typeface="Times New Roman" pitchFamily="18" charset="0"/>
              </a:rPr>
              <a:t>http://data.giss.nasa.gov/gistemp/graphs/Fig.D.lrg.gif</a:t>
            </a:r>
          </a:p>
          <a:p>
            <a:pPr eaLnBrk="1" hangingPunct="1">
              <a:spcBef>
                <a:spcPct val="0"/>
              </a:spcBef>
            </a:pPr>
            <a:endParaRPr lang="en-US" smtClean="0">
              <a:latin typeface="Times New Roman" pitchFamily="18" charset="0"/>
              <a:cs typeface="Times New Roman" pitchFamily="18" charset="0"/>
            </a:endParaRPr>
          </a:p>
          <a:p>
            <a:pPr eaLnBrk="1" hangingPunct="1">
              <a:spcBef>
                <a:spcPct val="0"/>
              </a:spcBef>
            </a:pPr>
            <a:r>
              <a:rPr lang="en-US" smtClean="0">
                <a:latin typeface="Times New Roman" pitchFamily="18" charset="0"/>
                <a:cs typeface="Times New Roman" pitchFamily="18" charset="0"/>
              </a:rPr>
              <a:t>Other</a:t>
            </a:r>
          </a:p>
          <a:p>
            <a:pPr eaLnBrk="1" hangingPunct="1">
              <a:spcBef>
                <a:spcPct val="0"/>
              </a:spcBef>
            </a:pPr>
            <a:r>
              <a:rPr lang="en-US" smtClean="0">
                <a:latin typeface="Times New Roman" pitchFamily="18" charset="0"/>
                <a:cs typeface="Times New Roman" pitchFamily="18" charset="0"/>
              </a:rPr>
              <a:t>http://data.giss.nasa.gov/gistemp/graphs/USHCN.2005vs1999.lrg.gif</a:t>
            </a:r>
          </a:p>
          <a:p>
            <a:pPr eaLnBrk="1" hangingPunct="1">
              <a:spcBef>
                <a:spcPct val="0"/>
              </a:spcBef>
            </a:pPr>
            <a:endParaRPr lang="en-US" smtClean="0">
              <a:latin typeface="Times New Roman" pitchFamily="18"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DF56039-C917-4378-810F-7DA827A3F9EA}" type="slidenum">
              <a:rPr lang="en-US" smtClean="0">
                <a:latin typeface="Arial" pitchFamily="34" charset="0"/>
              </a:rPr>
              <a:pPr/>
              <a:t>4</a:t>
            </a:fld>
            <a:endParaRPr lang="en-US" smtClean="0">
              <a:latin typeface="Arial"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rPr>
              <a:t>Top figure from IPCC-AR1 (1990)  Bottom figure from IPCC-AR3 (2001) – does away with MWP and LIA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386559-167D-44AA-BDD2-113E43F1C815}" type="slidenum">
              <a:rPr lang="en-US" smtClean="0">
                <a:latin typeface="Arial" pitchFamily="34" charset="0"/>
              </a:rPr>
              <a:pPr fontAlgn="base">
                <a:spcBef>
                  <a:spcPct val="0"/>
                </a:spcBef>
                <a:spcAft>
                  <a:spcPct val="0"/>
                </a:spcAft>
              </a:pPr>
              <a:t>5</a:t>
            </a:fld>
            <a:endParaRPr lang="en-US" smtClean="0">
              <a:latin typeface="Arial"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In June 2009, the global temperatures dropped to the 30 plus year average then rose with the 2009-10 El Nino.</a:t>
            </a:r>
          </a:p>
          <a:p>
            <a:pPr eaLnBrk="1" hangingPunct="1"/>
            <a:r>
              <a:rPr lang="en-US" smtClean="0"/>
              <a:t>You will note the cooling by the Mt. Pinatubo volcano and the pronounced warming of the 1998 El Nino year and the current El NIno.  In its calculations of natural influences the IPCC included volcanoes but excluded El Ninos which overestimates the influence of man.</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92CB35E-3F00-4BE1-A270-2B01AC30A898}" type="slidenum">
              <a:rPr lang="en-US" smtClean="0"/>
              <a:pPr/>
              <a:t>6</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 7: GH-model-predicted temperature trends versus latitude and altitude [this is figure 1.3F from CCSP 2006, p.25].  Note increasing trends in tropical mid-troposphere.</a:t>
            </a:r>
            <a:endParaRPr lang="en-US" smtClean="0"/>
          </a:p>
          <a:p>
            <a:pPr eaLnBrk="1" hangingPunct="1">
              <a:spcBef>
                <a:spcPct val="0"/>
              </a:spcBef>
            </a:pPr>
            <a:endParaRPr lang="en-US" smtClean="0"/>
          </a:p>
          <a:p>
            <a:pPr eaLnBrk="1" hangingPunct="1">
              <a:spcBef>
                <a:spcPct val="0"/>
              </a:spcBef>
            </a:pPr>
            <a:r>
              <a:rPr lang="en-US" smtClean="0"/>
              <a:t>All GH models show an amplification of temp trends with altitude. Up to about a  factor 3.0 over equator at 10 km</a:t>
            </a:r>
          </a:p>
          <a:p>
            <a:pPr eaLnBrk="1" hangingPunct="1">
              <a:spcBef>
                <a:spcPct val="0"/>
              </a:spcBef>
            </a:pPr>
            <a:r>
              <a:rPr lang="en-US" smtClean="0"/>
              <a:t>Note that 1958 was a cool year; the increase since 1979 is much  smaller</a:t>
            </a:r>
          </a:p>
          <a:p>
            <a:pPr eaLnBrk="1" hangingPunct="1">
              <a:spcBef>
                <a:spcPct val="0"/>
              </a:spcBef>
            </a:pPr>
            <a:endParaRPr lang="en-US" b="1" smtClean="0"/>
          </a:p>
          <a:p>
            <a:pPr eaLnBrk="1" hangingPunct="1">
              <a:spcBef>
                <a:spcPct val="0"/>
              </a:spcBef>
            </a:pPr>
            <a:r>
              <a:rPr lang="en-US" b="1" smtClean="0"/>
              <a:t>Also note;  Little variation with latitude  in surface trends.  NH is about  the same as SH.  But warming in both polar regions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8C936E1-0121-48B6-851C-2230778E3E96}" type="slidenum">
              <a:rPr lang="en-US" smtClean="0"/>
              <a:pPr/>
              <a:t>7</a:t>
            </a:fld>
            <a:endParaRPr lang="en-US"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 8: Observed temperature trends versus latitude and altitude [this is figure 5.7E from CCSP 2006, p.116].  Note absence of increasing trends in tropical mid-troposphere.</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D2A8D7-E4D1-4B47-9748-BB0A423CA2FF}"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FE6F5-E03B-41F3-A3FB-A1ED01F259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2A8D7-E4D1-4B47-9748-BB0A423CA2FF}"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FE6F5-E03B-41F3-A3FB-A1ED01F259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2A8D7-E4D1-4B47-9748-BB0A423CA2FF}"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FE6F5-E03B-41F3-A3FB-A1ED01F259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2A8D7-E4D1-4B47-9748-BB0A423CA2FF}"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FE6F5-E03B-41F3-A3FB-A1ED01F259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D2A8D7-E4D1-4B47-9748-BB0A423CA2FF}"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FE6F5-E03B-41F3-A3FB-A1ED01F259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D2A8D7-E4D1-4B47-9748-BB0A423CA2FF}" type="datetimeFigureOut">
              <a:rPr lang="en-US" smtClean="0"/>
              <a:pPr/>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FE6F5-E03B-41F3-A3FB-A1ED01F259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D2A8D7-E4D1-4B47-9748-BB0A423CA2FF}" type="datetimeFigureOut">
              <a:rPr lang="en-US" smtClean="0"/>
              <a:pPr/>
              <a:t>7/8/2014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1FE6F5-E03B-41F3-A3FB-A1ED01F259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D2A8D7-E4D1-4B47-9748-BB0A423CA2FF}" type="datetimeFigureOut">
              <a:rPr lang="en-US" smtClean="0"/>
              <a:pPr/>
              <a:t>7/8/2014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1FE6F5-E03B-41F3-A3FB-A1ED01F259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2A8D7-E4D1-4B47-9748-BB0A423CA2FF}" type="datetimeFigureOut">
              <a:rPr lang="en-US" smtClean="0"/>
              <a:pPr/>
              <a:t>7/8/2014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1FE6F5-E03B-41F3-A3FB-A1ED01F259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D2A8D7-E4D1-4B47-9748-BB0A423CA2FF}" type="datetimeFigureOut">
              <a:rPr lang="en-US" smtClean="0"/>
              <a:pPr/>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FE6F5-E03B-41F3-A3FB-A1ED01F259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D2A8D7-E4D1-4B47-9748-BB0A423CA2FF}" type="datetimeFigureOut">
              <a:rPr lang="en-US" smtClean="0"/>
              <a:pPr/>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FE6F5-E03B-41F3-A3FB-A1ED01F259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2A8D7-E4D1-4B47-9748-BB0A423CA2FF}" type="datetimeFigureOut">
              <a:rPr lang="en-US" smtClean="0"/>
              <a:pPr/>
              <a:t>7/8/2014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FE6F5-E03B-41F3-A3FB-A1ED01F259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PowerPoint_Slide1.sldx"/></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IPCC’s Phony Evidence for AGW</a:t>
            </a:r>
            <a:endParaRPr lang="en-US" dirty="0"/>
          </a:p>
        </p:txBody>
      </p:sp>
      <p:sp>
        <p:nvSpPr>
          <p:cNvPr id="3" name="Subtitle 2"/>
          <p:cNvSpPr>
            <a:spLocks noGrp="1"/>
          </p:cNvSpPr>
          <p:nvPr>
            <p:ph type="subTitle" idx="1"/>
          </p:nvPr>
        </p:nvSpPr>
        <p:spPr>
          <a:xfrm>
            <a:off x="1371600" y="3886200"/>
            <a:ext cx="6400800" cy="2438400"/>
          </a:xfrm>
        </p:spPr>
        <p:txBody>
          <a:bodyPr/>
          <a:lstStyle/>
          <a:p>
            <a:r>
              <a:rPr lang="en-US" b="1" dirty="0" smtClean="0"/>
              <a:t>S. Fred Singer, SEPP</a:t>
            </a:r>
          </a:p>
          <a:p>
            <a:r>
              <a:rPr lang="en-US" b="1" dirty="0" smtClean="0"/>
              <a:t>ICCC-9. Las Vegas, NV</a:t>
            </a:r>
          </a:p>
          <a:p>
            <a:r>
              <a:rPr lang="en-US" b="1" dirty="0" smtClean="0"/>
              <a:t>July 8, 2014</a:t>
            </a:r>
          </a:p>
          <a:p>
            <a:r>
              <a:rPr lang="en-US" b="1" dirty="0" smtClean="0"/>
              <a:t>&lt;singer@SEPP.org&gt;</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3" cstate="print"/>
          <a:srcRect/>
          <a:stretch>
            <a:fillRect/>
          </a:stretch>
        </p:blipFill>
        <p:spPr bwMode="auto">
          <a:xfrm>
            <a:off x="609600" y="228600"/>
            <a:ext cx="4800600" cy="3051175"/>
          </a:xfrm>
          <a:prstGeom prst="rect">
            <a:avLst/>
          </a:prstGeom>
          <a:noFill/>
          <a:ln w="9525">
            <a:noFill/>
            <a:miter lim="800000"/>
            <a:headEnd/>
            <a:tailEnd/>
          </a:ln>
        </p:spPr>
      </p:pic>
      <p:pic>
        <p:nvPicPr>
          <p:cNvPr id="39939" name="Picture 4"/>
          <p:cNvPicPr>
            <a:picLocks noChangeAspect="1" noChangeArrowheads="1"/>
          </p:cNvPicPr>
          <p:nvPr/>
        </p:nvPicPr>
        <p:blipFill>
          <a:blip r:embed="rId4" cstate="print"/>
          <a:srcRect/>
          <a:stretch>
            <a:fillRect/>
          </a:stretch>
        </p:blipFill>
        <p:spPr bwMode="auto">
          <a:xfrm>
            <a:off x="609600" y="3352800"/>
            <a:ext cx="4876800" cy="3235325"/>
          </a:xfrm>
          <a:prstGeom prst="rect">
            <a:avLst/>
          </a:prstGeom>
          <a:noFill/>
          <a:ln w="9525">
            <a:noFill/>
            <a:miter lim="800000"/>
            <a:headEnd/>
            <a:tailEnd/>
          </a:ln>
        </p:spPr>
      </p:pic>
      <p:sp>
        <p:nvSpPr>
          <p:cNvPr id="39940" name="TextBox 3"/>
          <p:cNvSpPr txBox="1">
            <a:spLocks noChangeArrowheads="1"/>
          </p:cNvSpPr>
          <p:nvPr/>
        </p:nvSpPr>
        <p:spPr bwMode="auto">
          <a:xfrm>
            <a:off x="0" y="304800"/>
            <a:ext cx="469900" cy="584200"/>
          </a:xfrm>
          <a:prstGeom prst="rect">
            <a:avLst/>
          </a:prstGeom>
          <a:noFill/>
          <a:ln w="9525">
            <a:noFill/>
            <a:miter lim="800000"/>
            <a:headEnd/>
            <a:tailEnd/>
          </a:ln>
        </p:spPr>
        <p:txBody>
          <a:bodyPr wrap="none">
            <a:spAutoFit/>
          </a:bodyPr>
          <a:lstStyle/>
          <a:p>
            <a:r>
              <a:rPr lang="en-US" sz="3200">
                <a:latin typeface="Times New Roman" pitchFamily="18" charset="0"/>
                <a:cs typeface="Times New Roman" pitchFamily="18" charset="0"/>
              </a:rPr>
              <a:t>a.</a:t>
            </a:r>
          </a:p>
        </p:txBody>
      </p:sp>
      <p:sp>
        <p:nvSpPr>
          <p:cNvPr id="39941" name="TextBox 4"/>
          <p:cNvSpPr txBox="1">
            <a:spLocks noChangeArrowheads="1"/>
          </p:cNvSpPr>
          <p:nvPr/>
        </p:nvSpPr>
        <p:spPr bwMode="auto">
          <a:xfrm>
            <a:off x="0" y="3505200"/>
            <a:ext cx="609600" cy="584200"/>
          </a:xfrm>
          <a:prstGeom prst="rect">
            <a:avLst/>
          </a:prstGeom>
          <a:noFill/>
          <a:ln w="9525">
            <a:noFill/>
            <a:miter lim="800000"/>
            <a:headEnd/>
            <a:tailEnd/>
          </a:ln>
        </p:spPr>
        <p:txBody>
          <a:bodyPr>
            <a:spAutoFit/>
          </a:bodyPr>
          <a:lstStyle/>
          <a:p>
            <a:r>
              <a:rPr lang="en-US" sz="3200">
                <a:latin typeface="Times New Roman" pitchFamily="18" charset="0"/>
                <a:cs typeface="Times New Roman" pitchFamily="18" charset="0"/>
              </a:rPr>
              <a:t>b.</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IPCC Evidence  changed for every AR </a:t>
            </a:r>
            <a:endParaRPr lang="en-US" dirty="0"/>
          </a:p>
        </p:txBody>
      </p:sp>
      <p:sp>
        <p:nvSpPr>
          <p:cNvPr id="3" name="Content Placeholder 2"/>
          <p:cNvSpPr>
            <a:spLocks noGrp="1"/>
          </p:cNvSpPr>
          <p:nvPr>
            <p:ph idx="1"/>
          </p:nvPr>
        </p:nvSpPr>
        <p:spPr>
          <a:xfrm>
            <a:off x="914400" y="1600200"/>
            <a:ext cx="8229600" cy="4525963"/>
          </a:xfrm>
        </p:spPr>
        <p:txBody>
          <a:bodyPr>
            <a:normAutofit lnSpcReduction="10000"/>
          </a:bodyPr>
          <a:lstStyle/>
          <a:p>
            <a:pPr>
              <a:buNone/>
            </a:pPr>
            <a:r>
              <a:rPr lang="en-US" b="1" dirty="0" err="1" smtClean="0"/>
              <a:t>AssRpt</a:t>
            </a:r>
            <a:r>
              <a:rPr lang="en-US" b="1" dirty="0" smtClean="0"/>
              <a:t>  Yr  AGW </a:t>
            </a:r>
            <a:r>
              <a:rPr lang="en-US" b="1" dirty="0" err="1" smtClean="0"/>
              <a:t>Estim</a:t>
            </a:r>
            <a:r>
              <a:rPr lang="en-US" b="1" dirty="0" smtClean="0"/>
              <a:t>         “Evidence”</a:t>
            </a:r>
          </a:p>
          <a:p>
            <a:pPr>
              <a:buNone/>
            </a:pPr>
            <a:endParaRPr lang="en-US" dirty="0" smtClean="0"/>
          </a:p>
          <a:p>
            <a:r>
              <a:rPr lang="en-US" dirty="0" smtClean="0"/>
              <a:t>AR1 1990  Lagged auto- </a:t>
            </a:r>
            <a:r>
              <a:rPr lang="en-US" dirty="0" err="1" smtClean="0"/>
              <a:t>correl</a:t>
            </a:r>
            <a:r>
              <a:rPr lang="en-US" dirty="0" smtClean="0"/>
              <a:t> of temp record</a:t>
            </a:r>
          </a:p>
          <a:p>
            <a:r>
              <a:rPr lang="en-US" dirty="0" smtClean="0"/>
              <a:t>AR2 1996    50%      </a:t>
            </a:r>
            <a:r>
              <a:rPr lang="en-US" dirty="0" err="1" smtClean="0"/>
              <a:t>Mfgd</a:t>
            </a:r>
            <a:r>
              <a:rPr lang="en-US" dirty="0" smtClean="0"/>
              <a:t> </a:t>
            </a:r>
            <a:r>
              <a:rPr lang="en-US" dirty="0" err="1" smtClean="0"/>
              <a:t>HotSpot</a:t>
            </a:r>
            <a:endParaRPr lang="en-US" dirty="0" smtClean="0"/>
          </a:p>
          <a:p>
            <a:r>
              <a:rPr lang="en-US" dirty="0" smtClean="0"/>
              <a:t>AR3 2001  &gt;66%      </a:t>
            </a:r>
            <a:r>
              <a:rPr lang="en-US" dirty="0" err="1" smtClean="0"/>
              <a:t>HockeyStick</a:t>
            </a:r>
            <a:endParaRPr lang="en-US" dirty="0" smtClean="0"/>
          </a:p>
          <a:p>
            <a:r>
              <a:rPr lang="en-US" dirty="0" smtClean="0"/>
              <a:t>AR4 2007  &gt;90%      Circ argument : gap </a:t>
            </a:r>
            <a:r>
              <a:rPr lang="en-US" dirty="0" err="1" smtClean="0"/>
              <a:t>betw</a:t>
            </a:r>
            <a:r>
              <a:rPr lang="en-US" dirty="0" smtClean="0"/>
              <a:t> </a:t>
            </a:r>
          </a:p>
          <a:p>
            <a:r>
              <a:rPr lang="en-US" dirty="0" smtClean="0"/>
              <a:t>AR5 2013   &gt;95%      obs –GAST &amp; unforced                                        				model (1970-2000)</a:t>
            </a:r>
          </a:p>
          <a:p>
            <a:endParaRPr lang="en-US" dirty="0" smtClean="0"/>
          </a:p>
          <a:p>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257300" y="6194425"/>
            <a:ext cx="6629400" cy="646113"/>
          </a:xfrm>
          <a:prstGeom prst="rect">
            <a:avLst/>
          </a:prstGeom>
          <a:noFill/>
          <a:ln w="9525">
            <a:noFill/>
            <a:miter lim="800000"/>
            <a:headEnd/>
            <a:tailEnd/>
          </a:ln>
        </p:spPr>
        <p:txBody>
          <a:bodyPr>
            <a:spAutoFit/>
          </a:bodyPr>
          <a:lstStyle/>
          <a:p>
            <a:pPr eaLnBrk="0" hangingPunct="0">
              <a:spcBef>
                <a:spcPct val="50000"/>
              </a:spcBef>
            </a:pPr>
            <a:r>
              <a:rPr lang="en-US" sz="1200">
                <a:latin typeface="Times" pitchFamily="18" charset="0"/>
              </a:rPr>
              <a:t>Source : </a:t>
            </a:r>
            <a:r>
              <a:rPr lang="en-US" sz="1200" i="1">
                <a:latin typeface="Times" pitchFamily="18" charset="0"/>
              </a:rPr>
              <a:t>Nature, Not Human Activity, Rules the Climate: Summary for Policymakers of the Report of the Nongovernmental International Panel on Climate Change</a:t>
            </a:r>
            <a:r>
              <a:rPr lang="en-US" sz="1200">
                <a:latin typeface="Times" pitchFamily="18" charset="0"/>
              </a:rPr>
              <a:t>, Chicago, IL: The Heartland Institute, 2008. Figure 1</a:t>
            </a:r>
          </a:p>
        </p:txBody>
      </p:sp>
      <p:sp>
        <p:nvSpPr>
          <p:cNvPr id="50179" name="Text Box 3"/>
          <p:cNvSpPr txBox="1">
            <a:spLocks noChangeArrowheads="1"/>
          </p:cNvSpPr>
          <p:nvPr/>
        </p:nvSpPr>
        <p:spPr bwMode="auto">
          <a:xfrm>
            <a:off x="1257300" y="5775325"/>
            <a:ext cx="6629400" cy="461963"/>
          </a:xfrm>
          <a:prstGeom prst="rect">
            <a:avLst/>
          </a:prstGeom>
          <a:noFill/>
          <a:ln w="9525">
            <a:noFill/>
            <a:miter lim="800000"/>
            <a:headEnd/>
            <a:tailEnd/>
          </a:ln>
        </p:spPr>
        <p:txBody>
          <a:bodyPr>
            <a:spAutoFit/>
          </a:bodyPr>
          <a:lstStyle/>
          <a:p>
            <a:pPr eaLnBrk="0" hangingPunct="0">
              <a:spcBef>
                <a:spcPct val="50000"/>
              </a:spcBef>
            </a:pPr>
            <a:r>
              <a:rPr lang="en-US" sz="1200">
                <a:latin typeface="Times" pitchFamily="18" charset="0"/>
              </a:rPr>
              <a:t>Source : </a:t>
            </a:r>
            <a:r>
              <a:rPr lang="en-US" sz="1200" i="1">
                <a:latin typeface="Times" pitchFamily="18" charset="0"/>
              </a:rPr>
              <a:t>Hockey Stick? What Hockey Stick? How alarmist “scientists” falsely abolished the Mediaeval Warm Period</a:t>
            </a:r>
            <a:r>
              <a:rPr lang="en-US" sz="1200">
                <a:latin typeface="Times" pitchFamily="18" charset="0"/>
              </a:rPr>
              <a:t>, SPPO Commentary and Essay series. Page 3</a:t>
            </a:r>
          </a:p>
        </p:txBody>
      </p:sp>
      <p:pic>
        <p:nvPicPr>
          <p:cNvPr id="50180" name="Picture 4"/>
          <p:cNvPicPr>
            <a:picLocks noChangeAspect="1" noChangeArrowheads="1"/>
          </p:cNvPicPr>
          <p:nvPr/>
        </p:nvPicPr>
        <p:blipFill>
          <a:blip r:embed="rId3" cstate="print"/>
          <a:srcRect/>
          <a:stretch>
            <a:fillRect/>
          </a:stretch>
        </p:blipFill>
        <p:spPr bwMode="auto">
          <a:xfrm>
            <a:off x="-914400" y="-838200"/>
            <a:ext cx="10972800" cy="9067800"/>
          </a:xfrm>
          <a:prstGeom prst="rect">
            <a:avLst/>
          </a:prstGeom>
          <a:noFill/>
          <a:ln w="9525">
            <a:noFill/>
            <a:miter lim="800000"/>
            <a:headEnd/>
            <a:tailEnd/>
          </a:ln>
        </p:spPr>
      </p:pic>
      <p:sp>
        <p:nvSpPr>
          <p:cNvPr id="50181" name="Text Box 5"/>
          <p:cNvSpPr txBox="1">
            <a:spLocks noChangeArrowheads="1"/>
          </p:cNvSpPr>
          <p:nvPr/>
        </p:nvSpPr>
        <p:spPr bwMode="auto">
          <a:xfrm>
            <a:off x="1447800" y="-850900"/>
            <a:ext cx="6343650" cy="708025"/>
          </a:xfrm>
          <a:prstGeom prst="rect">
            <a:avLst/>
          </a:prstGeom>
          <a:noFill/>
          <a:ln w="9525">
            <a:noFill/>
            <a:miter lim="800000"/>
            <a:headEnd/>
            <a:tailEnd/>
          </a:ln>
        </p:spPr>
        <p:txBody>
          <a:bodyPr>
            <a:spAutoFit/>
          </a:bodyPr>
          <a:lstStyle/>
          <a:p>
            <a:pPr algn="ctr" eaLnBrk="0" hangingPunct="0"/>
            <a:r>
              <a:rPr lang="en-US" sz="2000">
                <a:latin typeface="Times" pitchFamily="18" charset="0"/>
              </a:rPr>
              <a:t>Comparison of Temperature History as Presented in First &amp; Third IPCC Reports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2000" smtClean="0"/>
              <a:t>Temperature Changes from more than 30 Years of Satellite Observations</a:t>
            </a:r>
          </a:p>
        </p:txBody>
      </p:sp>
      <p:pic>
        <p:nvPicPr>
          <p:cNvPr id="23555" name="Picture 3"/>
          <p:cNvPicPr>
            <a:picLocks noGrp="1" noChangeAspect="1" noChangeArrowheads="1"/>
          </p:cNvPicPr>
          <p:nvPr>
            <p:ph type="body" idx="1"/>
          </p:nvPr>
        </p:nvPicPr>
        <p:blipFill>
          <a:blip r:embed="rId3" cstate="print"/>
          <a:srcRect/>
          <a:stretch>
            <a:fillRect/>
          </a:stretch>
        </p:blipFill>
        <p:spPr>
          <a:xfrm>
            <a:off x="685800" y="1600200"/>
            <a:ext cx="7772400" cy="4191000"/>
          </a:xfrm>
        </p:spPr>
      </p:pic>
      <p:sp>
        <p:nvSpPr>
          <p:cNvPr id="23556" name="Text Box 4"/>
          <p:cNvSpPr txBox="1">
            <a:spLocks noChangeArrowheads="1"/>
          </p:cNvSpPr>
          <p:nvPr/>
        </p:nvSpPr>
        <p:spPr bwMode="auto">
          <a:xfrm>
            <a:off x="762000" y="6056313"/>
            <a:ext cx="6343650" cy="274637"/>
          </a:xfrm>
          <a:prstGeom prst="rect">
            <a:avLst/>
          </a:prstGeom>
          <a:noFill/>
          <a:ln w="9525">
            <a:noFill/>
            <a:miter lim="800000"/>
            <a:headEnd/>
            <a:tailEnd/>
          </a:ln>
        </p:spPr>
        <p:txBody>
          <a:bodyPr>
            <a:spAutoFit/>
          </a:bodyPr>
          <a:lstStyle/>
          <a:p>
            <a:pPr eaLnBrk="0" hangingPunct="0"/>
            <a:r>
              <a:rPr lang="en-US" sz="1000">
                <a:latin typeface="Times" pitchFamily="18" charset="0"/>
              </a:rPr>
              <a:t>Source</a:t>
            </a:r>
            <a:r>
              <a:rPr lang="en-US" sz="1200">
                <a:latin typeface="Times" pitchFamily="18" charset="0"/>
              </a:rPr>
              <a:t>:  </a:t>
            </a:r>
            <a:r>
              <a:rPr lang="en-US" sz="1000">
                <a:latin typeface="Times" pitchFamily="18" charset="0"/>
              </a:rPr>
              <a:t>drroyspencer.com/latest-global-temperature</a:t>
            </a:r>
            <a:r>
              <a:rPr lang="en-US" sz="800">
                <a:latin typeface="Times" pitchFamily="18" charset="0"/>
              </a:rPr>
              <a:t>s</a:t>
            </a:r>
          </a:p>
        </p:txBody>
      </p:sp>
      <p:pic>
        <p:nvPicPr>
          <p:cNvPr id="23557" name="Picture 6"/>
          <p:cNvPicPr>
            <a:picLocks noChangeAspect="1" noChangeArrowheads="1"/>
          </p:cNvPicPr>
          <p:nvPr/>
        </p:nvPicPr>
        <p:blipFill>
          <a:blip r:embed="rId4" cstate="print"/>
          <a:srcRect/>
          <a:stretch>
            <a:fillRect/>
          </a:stretch>
        </p:blipFill>
        <p:spPr bwMode="auto">
          <a:xfrm>
            <a:off x="1009650" y="1190625"/>
            <a:ext cx="7124700" cy="447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0"/>
            <a:ext cx="8686800" cy="954088"/>
          </a:xfrm>
          <a:prstGeom prst="rect">
            <a:avLst/>
          </a:prstGeom>
          <a:noFill/>
          <a:ln w="9525">
            <a:noFill/>
            <a:miter lim="800000"/>
            <a:headEnd/>
            <a:tailEnd/>
          </a:ln>
        </p:spPr>
        <p:txBody>
          <a:bodyPr>
            <a:spAutoFit/>
          </a:bodyPr>
          <a:lstStyle/>
          <a:p>
            <a:pPr>
              <a:spcBef>
                <a:spcPct val="50000"/>
              </a:spcBef>
            </a:pPr>
            <a:r>
              <a:rPr lang="en-US" sz="2800">
                <a:latin typeface="Calibri" pitchFamily="34" charset="0"/>
              </a:rPr>
              <a:t>CCSP 1.1 – Chapter 1, Figure 1.3F  PCM Simulations of Zonal-Mean Atmospheric Temperature Change</a:t>
            </a:r>
          </a:p>
        </p:txBody>
      </p:sp>
      <p:pic>
        <p:nvPicPr>
          <p:cNvPr id="33795" name="Picture 3" descr="ccsp fig 1"/>
          <p:cNvPicPr>
            <a:picLocks noChangeAspect="1" noChangeArrowheads="1"/>
          </p:cNvPicPr>
          <p:nvPr/>
        </p:nvPicPr>
        <p:blipFill>
          <a:blip r:embed="rId3" cstate="print"/>
          <a:srcRect/>
          <a:stretch>
            <a:fillRect/>
          </a:stretch>
        </p:blipFill>
        <p:spPr bwMode="auto">
          <a:xfrm>
            <a:off x="381000" y="1295400"/>
            <a:ext cx="8305800" cy="5194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ccsp fig 5"/>
          <p:cNvPicPr>
            <a:picLocks noChangeAspect="1" noChangeArrowheads="1"/>
          </p:cNvPicPr>
          <p:nvPr/>
        </p:nvPicPr>
        <p:blipFill>
          <a:blip r:embed="rId3" cstate="print"/>
          <a:srcRect b="2615"/>
          <a:stretch>
            <a:fillRect/>
          </a:stretch>
        </p:blipFill>
        <p:spPr bwMode="auto">
          <a:xfrm>
            <a:off x="381000" y="501650"/>
            <a:ext cx="8077200" cy="6356350"/>
          </a:xfrm>
          <a:prstGeom prst="rect">
            <a:avLst/>
          </a:prstGeom>
          <a:noFill/>
          <a:ln w="9525">
            <a:noFill/>
            <a:miter lim="800000"/>
            <a:headEnd/>
            <a:tailEnd/>
          </a:ln>
        </p:spPr>
      </p:pic>
      <p:sp>
        <p:nvSpPr>
          <p:cNvPr id="34819" name="Text Box 2"/>
          <p:cNvSpPr txBox="1">
            <a:spLocks noChangeArrowheads="1"/>
          </p:cNvSpPr>
          <p:nvPr/>
        </p:nvSpPr>
        <p:spPr bwMode="auto">
          <a:xfrm>
            <a:off x="0" y="0"/>
            <a:ext cx="8686800" cy="523875"/>
          </a:xfrm>
          <a:prstGeom prst="rect">
            <a:avLst/>
          </a:prstGeom>
          <a:noFill/>
          <a:ln w="9525">
            <a:noFill/>
            <a:miter lim="800000"/>
            <a:headEnd/>
            <a:tailEnd/>
          </a:ln>
        </p:spPr>
        <p:txBody>
          <a:bodyPr>
            <a:spAutoFit/>
          </a:bodyPr>
          <a:lstStyle/>
          <a:p>
            <a:pPr>
              <a:spcBef>
                <a:spcPct val="50000"/>
              </a:spcBef>
            </a:pPr>
            <a:r>
              <a:rPr lang="en-US" sz="2800">
                <a:latin typeface="Calibri" pitchFamily="34" charset="0"/>
              </a:rPr>
              <a:t>CCSP 1.1 – Chapter 5, Figure 7E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en-US"/>
          </a:p>
        </p:txBody>
      </p:sp>
      <p:graphicFrame>
        <p:nvGraphicFramePr>
          <p:cNvPr id="3074" name="Object 1"/>
          <p:cNvGraphicFramePr>
            <a:graphicFrameLocks noChangeAspect="1"/>
          </p:cNvGraphicFramePr>
          <p:nvPr/>
        </p:nvGraphicFramePr>
        <p:xfrm>
          <a:off x="304800" y="531813"/>
          <a:ext cx="8458200" cy="6326187"/>
        </p:xfrm>
        <a:graphic>
          <a:graphicData uri="http://schemas.openxmlformats.org/presentationml/2006/ole">
            <mc:AlternateContent xmlns:mc="http://schemas.openxmlformats.org/markup-compatibility/2006">
              <mc:Choice xmlns:v="urn:schemas-microsoft-com:vml" Requires="v">
                <p:oleObj spid="_x0000_s1027" name="Slide" r:id="rId4" imgW="4570603" imgH="3427427" progId="PowerPoint.Slide.12">
                  <p:embed/>
                </p:oleObj>
              </mc:Choice>
              <mc:Fallback>
                <p:oleObj name="Slide" r:id="rId4" imgW="4570603" imgH="3427427" progId="PowerPoint.Slide.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31813"/>
                        <a:ext cx="8458200" cy="6326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p>
        </p:txBody>
      </p:sp>
      <p:sp>
        <p:nvSpPr>
          <p:cNvPr id="18435" name="Content Placeholder 2"/>
          <p:cNvSpPr>
            <a:spLocks noGrp="1"/>
          </p:cNvSpPr>
          <p:nvPr>
            <p:ph idx="1"/>
          </p:nvPr>
        </p:nvSpPr>
        <p:spPr/>
        <p:txBody>
          <a:bodyPr/>
          <a:lstStyle/>
          <a:p>
            <a:endParaRPr lang="en-US" smtClean="0"/>
          </a:p>
        </p:txBody>
      </p:sp>
      <p:pic>
        <p:nvPicPr>
          <p:cNvPr id="18436" name="Picture 3" descr="http://si.wsj.net/public/resources/images/EG-AD687A_McNid_D_20140220095703.jpg"/>
          <p:cNvPicPr>
            <a:picLocks noChangeAspect="1" noChangeArrowheads="1"/>
          </p:cNvPicPr>
          <p:nvPr/>
        </p:nvPicPr>
        <p:blipFill>
          <a:blip r:embed="rId2" cstate="print"/>
          <a:srcRect/>
          <a:stretch>
            <a:fillRect/>
          </a:stretch>
        </p:blipFill>
        <p:spPr bwMode="auto">
          <a:xfrm>
            <a:off x="0" y="0"/>
            <a:ext cx="9144000" cy="7467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4096</TotalTime>
  <Words>438</Words>
  <Application>Microsoft Office PowerPoint</Application>
  <PresentationFormat>On-screen Show (4:3)</PresentationFormat>
  <Paragraphs>48</Paragraphs>
  <Slides>9</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Office Theme</vt:lpstr>
      <vt:lpstr>Slide</vt:lpstr>
      <vt:lpstr>IPCC’s Phony Evidence for AGW</vt:lpstr>
      <vt:lpstr>PowerPoint Presentation</vt:lpstr>
      <vt:lpstr>IPCC Evidence  changed for every AR </vt:lpstr>
      <vt:lpstr>PowerPoint Presentation</vt:lpstr>
      <vt:lpstr>Temperature Changes from more than 30 Years of Satellite Observations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IPCC’s Phony Evidence for AGW</dc:title>
  <dc:creator>Owner</dc:creator>
  <cp:lastModifiedBy>CMI</cp:lastModifiedBy>
  <cp:revision>254</cp:revision>
  <dcterms:created xsi:type="dcterms:W3CDTF">2014-06-21T19:57:22Z</dcterms:created>
  <dcterms:modified xsi:type="dcterms:W3CDTF">2014-07-08T13:35:02Z</dcterms:modified>
</cp:coreProperties>
</file>