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644" r:id="rId2"/>
    <p:sldId id="648" r:id="rId3"/>
    <p:sldId id="649" r:id="rId4"/>
    <p:sldId id="646" r:id="rId5"/>
    <p:sldId id="468" r:id="rId6"/>
    <p:sldId id="466" r:id="rId7"/>
    <p:sldId id="635" r:id="rId8"/>
    <p:sldId id="598" r:id="rId9"/>
    <p:sldId id="528" r:id="rId10"/>
    <p:sldId id="583" r:id="rId11"/>
    <p:sldId id="584" r:id="rId12"/>
    <p:sldId id="585" r:id="rId13"/>
    <p:sldId id="586" r:id="rId14"/>
    <p:sldId id="636" r:id="rId15"/>
    <p:sldId id="529" r:id="rId16"/>
    <p:sldId id="612" r:id="rId17"/>
    <p:sldId id="603" r:id="rId18"/>
    <p:sldId id="604" r:id="rId19"/>
    <p:sldId id="613" r:id="rId20"/>
    <p:sldId id="570" r:id="rId21"/>
    <p:sldId id="571" r:id="rId22"/>
    <p:sldId id="618" r:id="rId23"/>
    <p:sldId id="637" r:id="rId24"/>
    <p:sldId id="639" r:id="rId25"/>
    <p:sldId id="607" r:id="rId26"/>
    <p:sldId id="608" r:id="rId27"/>
    <p:sldId id="609" r:id="rId28"/>
    <p:sldId id="632" r:id="rId29"/>
    <p:sldId id="616" r:id="rId30"/>
    <p:sldId id="638" r:id="rId31"/>
    <p:sldId id="532" r:id="rId32"/>
    <p:sldId id="640" r:id="rId33"/>
    <p:sldId id="623" r:id="rId34"/>
    <p:sldId id="631" r:id="rId35"/>
    <p:sldId id="641" r:id="rId36"/>
    <p:sldId id="523" r:id="rId37"/>
    <p:sldId id="533" r:id="rId38"/>
    <p:sldId id="633" r:id="rId39"/>
    <p:sldId id="617" r:id="rId40"/>
    <p:sldId id="593" r:id="rId41"/>
    <p:sldId id="599" r:id="rId42"/>
    <p:sldId id="626" r:id="rId43"/>
    <p:sldId id="627" r:id="rId44"/>
    <p:sldId id="62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CC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FCFAA-E66F-4123-9A65-C90EA22174DA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3893A-AA08-47A8-882D-6CEBFEAA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27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50800" dir="2700000" sx="110000" sy="110000" algn="tl">
                    <a:srgbClr val="000000">
                      <a:alpha val="0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2700000" sx="110000" sy="110000" algn="tl">
                    <a:srgbClr val="000000">
                      <a:alpha val="0"/>
                    </a:srgbClr>
                  </a:outerShdw>
                </a:effectLst>
                <a:latin typeface="+mn-lt"/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50800" dir="2700000" sx="110000" sy="110000" algn="tl">
                    <a:srgbClr val="000000">
                      <a:alpha val="0"/>
                    </a:srgbClr>
                  </a:outerShdw>
                </a:effectLst>
                <a:latin typeface="+mn-lt"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effectLst>
                  <a:outerShdw blurRad="50800" dist="50800" dir="2700000" sx="110000" sy="110000" algn="tl">
                    <a:srgbClr val="000000">
                      <a:alpha val="0"/>
                    </a:srgbClr>
                  </a:outerShdw>
                </a:effectLst>
                <a:latin typeface="+mn-lt"/>
              </a:defRPr>
            </a:lvl4pPr>
            <a:lvl5pPr>
              <a:defRPr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50800" dir="2700000" sx="110000" sy="110000" algn="tl">
                    <a:srgbClr val="000000">
                      <a:alpha val="0"/>
                    </a:srgbClr>
                  </a:outerShdw>
                </a:effectLst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>
              <a:defRPr sz="2000"/>
            </a:lvl3pPr>
            <a:lvl4pPr>
              <a:defRPr sz="18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40000"/>
                    <a:lumOff val="6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>
              <a:defRPr sz="2000"/>
            </a:lvl3pPr>
            <a:lvl4pPr>
              <a:defRPr sz="18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40000"/>
                    <a:lumOff val="6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2269E-3FBB-4E64-9FA8-C2A86608E368}" type="datetimeFigureOut">
              <a:rPr lang="en-US" smtClean="0"/>
              <a:pPr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2C72A-E61B-4FDE-94B6-C516020B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60000"/>
              <a:lumOff val="4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60000"/>
              <a:lumOff val="4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60000"/>
              <a:lumOff val="4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60000"/>
              <a:lumOff val="4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60000"/>
              <a:lumOff val="4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14700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Earth’s Future Biosphere: Key Findings of </a:t>
            </a:r>
            <a:r>
              <a:rPr lang="en-US" sz="3600" i="1" dirty="0">
                <a:solidFill>
                  <a:srgbClr val="FF0000"/>
                </a:solidFill>
              </a:rPr>
              <a:t>Climate Change Reconsidered II, Biological Impacts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798" y="5638800"/>
            <a:ext cx="831112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Dr. Craig D. Idso, Lead Author/Editor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Nongovernmental International Panel on Climate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Change (NIPCC)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www.nipccreport.org</a:t>
            </a:r>
            <a:endParaRPr lang="en-US" sz="2400" dirty="0">
              <a:solidFill>
                <a:srgbClr val="0066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105"/>
            <a:ext cx="9144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13442" y="1295400"/>
            <a:ext cx="460054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Elevated CO</a:t>
            </a:r>
            <a:r>
              <a:rPr lang="en-US" baseline="-25000" dirty="0" smtClean="0"/>
              <a:t>2</a:t>
            </a:r>
            <a:r>
              <a:rPr lang="en-US" dirty="0" smtClean="0"/>
              <a:t> Air (650 ppm)</a:t>
            </a:r>
          </a:p>
          <a:p>
            <a:pPr lvl="1"/>
            <a:r>
              <a:rPr lang="en-US" dirty="0" smtClean="0"/>
              <a:t>Emerged on time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Larger leaves</a:t>
            </a:r>
          </a:p>
          <a:p>
            <a:pPr lvl="1"/>
            <a:r>
              <a:rPr lang="en-US" dirty="0" smtClean="0"/>
              <a:t>More leaf dry matter (68% more)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45" y="2286000"/>
            <a:ext cx="1418431" cy="266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Normal Air (350 ppm)</a:t>
            </a:r>
          </a:p>
          <a:p>
            <a:pPr lvl="1"/>
            <a:r>
              <a:rPr lang="en-US" dirty="0" smtClean="0"/>
              <a:t>Emerged on time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Smaller leaves</a:t>
            </a:r>
          </a:p>
          <a:p>
            <a:pPr lvl="1"/>
            <a:r>
              <a:rPr lang="en-US" dirty="0" smtClean="0"/>
              <a:t>Less leaf dry matter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58" y="3173038"/>
            <a:ext cx="949859" cy="178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6291" y="274638"/>
            <a:ext cx="8689109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Water Lily CO</a:t>
            </a:r>
            <a:r>
              <a:rPr lang="en-US" b="1" baseline="-12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Experiment Example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0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419600" cy="5410200"/>
          </a:xfrm>
        </p:spPr>
        <p:txBody>
          <a:bodyPr>
            <a:normAutofit/>
          </a:bodyPr>
          <a:lstStyle/>
          <a:p>
            <a:r>
              <a:rPr lang="en-US" dirty="0"/>
              <a:t>Elevated CO</a:t>
            </a:r>
            <a:r>
              <a:rPr lang="en-US" baseline="-25000" dirty="0"/>
              <a:t>2</a:t>
            </a:r>
            <a:r>
              <a:rPr lang="en-US" dirty="0"/>
              <a:t> Air(650 </a:t>
            </a:r>
            <a:r>
              <a:rPr lang="en-US" dirty="0" smtClean="0"/>
              <a:t>ppm)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More leaves (75% more)</a:t>
            </a:r>
          </a:p>
          <a:p>
            <a:pPr lvl="1"/>
            <a:r>
              <a:rPr lang="en-US" dirty="0" smtClean="0"/>
              <a:t>Longer growing season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Normal Air (350 ppm)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Fewer leaves</a:t>
            </a:r>
          </a:p>
          <a:p>
            <a:pPr lvl="1"/>
            <a:r>
              <a:rPr lang="en-US" dirty="0" smtClean="0"/>
              <a:t>Shorter growing season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Ambient </a:t>
            </a:r>
            <a:r>
              <a:rPr lang="en-US" dirty="0" err="1">
                <a:solidFill>
                  <a:srgbClr val="FF0000"/>
                </a:solidFill>
              </a:rPr>
              <a:t>vs</a:t>
            </a:r>
            <a:r>
              <a:rPr lang="en-US" dirty="0">
                <a:solidFill>
                  <a:srgbClr val="FF0000"/>
                </a:solidFill>
              </a:rPr>
              <a:t> Elevated CO</a:t>
            </a:r>
            <a:r>
              <a:rPr lang="en-US" b="1" baseline="-1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Results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79450"/>
            <a:ext cx="3014770" cy="338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2040000" cy="11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1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572000" cy="5410200"/>
          </a:xfrm>
        </p:spPr>
        <p:txBody>
          <a:bodyPr>
            <a:normAutofit/>
          </a:bodyPr>
          <a:lstStyle/>
          <a:p>
            <a:r>
              <a:rPr lang="en-US" dirty="0"/>
              <a:t>Elevated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Air (</a:t>
            </a:r>
            <a:r>
              <a:rPr lang="en-US" dirty="0"/>
              <a:t>650 </a:t>
            </a:r>
            <a:r>
              <a:rPr lang="en-US" dirty="0" smtClean="0"/>
              <a:t>ppm)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More </a:t>
            </a:r>
            <a:r>
              <a:rPr lang="en-US" dirty="0"/>
              <a:t>flowers (twice as many, more petals, longer petals, weighed more)</a:t>
            </a:r>
          </a:p>
          <a:p>
            <a:pPr lvl="1"/>
            <a:r>
              <a:rPr lang="en-US" dirty="0"/>
              <a:t>More flower and leaf stem dry matter (60% more)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Normal Air (350 ppm)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/>
              <a:t>Less flowers, less substantial</a:t>
            </a:r>
          </a:p>
          <a:p>
            <a:pPr lvl="1"/>
            <a:r>
              <a:rPr lang="en-US" dirty="0" smtClean="0"/>
              <a:t>Less </a:t>
            </a:r>
            <a:r>
              <a:rPr lang="en-US" dirty="0"/>
              <a:t>flower and leaf stem dry matter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Ambient </a:t>
            </a:r>
            <a:r>
              <a:rPr lang="en-US" dirty="0" err="1">
                <a:solidFill>
                  <a:srgbClr val="FF0000"/>
                </a:solidFill>
              </a:rPr>
              <a:t>vs</a:t>
            </a:r>
            <a:r>
              <a:rPr lang="en-US" dirty="0">
                <a:solidFill>
                  <a:srgbClr val="FF0000"/>
                </a:solidFill>
              </a:rPr>
              <a:t> Elevated CO</a:t>
            </a:r>
            <a:r>
              <a:rPr lang="en-US" b="1" baseline="-1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Results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3060318" cy="107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459520" cy="23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7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Normal Air (350 ppm)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>
                <a:effectLst/>
              </a:rPr>
              <a:t>Produced fewer major roots</a:t>
            </a:r>
          </a:p>
          <a:p>
            <a:pPr lvl="1"/>
            <a:r>
              <a:rPr lang="en-US" dirty="0">
                <a:effectLst/>
              </a:rPr>
              <a:t>Produced less total below-ground dry matter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Enriched CO</a:t>
            </a:r>
            <a:r>
              <a:rPr lang="en-US" b="1" baseline="-15000" dirty="0" smtClean="0"/>
              <a:t>2</a:t>
            </a:r>
            <a:r>
              <a:rPr lang="en-US" dirty="0" smtClean="0"/>
              <a:t> Air (650 ppm)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>
                <a:effectLst/>
              </a:rPr>
              <a:t>Produced more major roots (3.2 times more)</a:t>
            </a:r>
          </a:p>
          <a:p>
            <a:pPr lvl="1"/>
            <a:r>
              <a:rPr lang="en-US" dirty="0">
                <a:effectLst/>
              </a:rPr>
              <a:t>Produced more total below-ground dry matter (4.3 times greater)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Ambient </a:t>
            </a:r>
            <a:r>
              <a:rPr lang="en-US" dirty="0" err="1">
                <a:solidFill>
                  <a:srgbClr val="FF0000"/>
                </a:solidFill>
              </a:rPr>
              <a:t>vs</a:t>
            </a:r>
            <a:r>
              <a:rPr lang="en-US" dirty="0">
                <a:solidFill>
                  <a:srgbClr val="FF0000"/>
                </a:solidFill>
              </a:rPr>
              <a:t> Elevated CO</a:t>
            </a:r>
            <a:r>
              <a:rPr lang="en-US" b="1" baseline="-1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Results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3189287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64" y="2378364"/>
            <a:ext cx="2600000" cy="177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3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554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>Elevated CO</a:t>
            </a:r>
            <a:r>
              <a:rPr lang="en-US" sz="3200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 also enhances health-promoting (nutritional) properties of foods and medicinal properties of plants.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524000"/>
            <a:ext cx="3843222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173" y="2285999"/>
            <a:ext cx="1752600" cy="341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3992640"/>
            <a:ext cx="2031974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10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3: Plants Under Stress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Atmospheric </a:t>
            </a:r>
            <a:r>
              <a:rPr lang="en-US" dirty="0"/>
              <a:t>CO</a:t>
            </a:r>
            <a:r>
              <a:rPr lang="en-US" baseline="-12000" dirty="0"/>
              <a:t>2</a:t>
            </a:r>
            <a:r>
              <a:rPr lang="en-US" dirty="0"/>
              <a:t> enrichment </a:t>
            </a:r>
            <a:r>
              <a:rPr lang="en-US" dirty="0" smtClean="0"/>
              <a:t>reduces the </a:t>
            </a:r>
            <a:r>
              <a:rPr lang="en-US" dirty="0"/>
              <a:t>negative effects of a number of environmental plant </a:t>
            </a:r>
            <a:r>
              <a:rPr lang="en-US" dirty="0" smtClean="0"/>
              <a:t>stresses</a:t>
            </a:r>
          </a:p>
          <a:p>
            <a:pPr lvl="1"/>
            <a:r>
              <a:rPr lang="en-US" dirty="0" smtClean="0"/>
              <a:t>high salinity</a:t>
            </a:r>
          </a:p>
          <a:p>
            <a:pPr lvl="1"/>
            <a:r>
              <a:rPr lang="en-US" dirty="0" smtClean="0"/>
              <a:t>low light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and low </a:t>
            </a:r>
            <a:r>
              <a:rPr lang="en-US" dirty="0" smtClean="0"/>
              <a:t>temperatures</a:t>
            </a:r>
          </a:p>
          <a:p>
            <a:pPr lvl="1"/>
            <a:r>
              <a:rPr lang="en-US" dirty="0" smtClean="0"/>
              <a:t>insufficient water</a:t>
            </a:r>
          </a:p>
          <a:p>
            <a:pPr lvl="1"/>
            <a:r>
              <a:rPr lang="en-US" dirty="0" smtClean="0"/>
              <a:t>air pollution</a:t>
            </a:r>
          </a:p>
          <a:p>
            <a:pPr lvl="1"/>
            <a:r>
              <a:rPr lang="en-US" dirty="0" err="1"/>
              <a:t>h</a:t>
            </a:r>
            <a:r>
              <a:rPr lang="en-US" dirty="0" err="1" smtClean="0"/>
              <a:t>erbivory</a:t>
            </a:r>
            <a:endParaRPr lang="en-US" dirty="0" smtClean="0"/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463550"/>
            <a:ext cx="86487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03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Adding CO</a:t>
            </a:r>
            <a:r>
              <a:rPr lang="en-US" sz="3200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 to the Atmosphere Reduces Plant Water Stress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5410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Plant water use efficiency (WUE) -- the amount of biomass produced per unit of water lost -- 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enhanced at high CO</a:t>
            </a:r>
            <a:r>
              <a:rPr lang="en-US" baseline="-25000" dirty="0" smtClean="0"/>
              <a:t>2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The result is a </a:t>
            </a:r>
          </a:p>
          <a:p>
            <a:pPr marL="341313" indent="0">
              <a:spcBef>
                <a:spcPts val="0"/>
              </a:spcBef>
              <a:buNone/>
            </a:pPr>
            <a:r>
              <a:rPr lang="en-US" dirty="0" smtClean="0"/>
              <a:t>reduction in water </a:t>
            </a:r>
          </a:p>
          <a:p>
            <a:pPr marL="341313" indent="0">
              <a:spcBef>
                <a:spcPts val="0"/>
              </a:spcBef>
              <a:buNone/>
            </a:pPr>
            <a:r>
              <a:rPr lang="en-US" dirty="0" smtClean="0"/>
              <a:t>loss via transpiration, </a:t>
            </a:r>
          </a:p>
          <a:p>
            <a:pPr marL="341313" indent="0">
              <a:spcBef>
                <a:spcPts val="0"/>
              </a:spcBef>
              <a:buNone/>
            </a:pPr>
            <a:r>
              <a:rPr lang="en-US" dirty="0" smtClean="0"/>
              <a:t>thus increasing plant </a:t>
            </a:r>
          </a:p>
          <a:p>
            <a:pPr marL="341313" indent="0">
              <a:spcBef>
                <a:spcPts val="0"/>
              </a:spcBef>
              <a:buNone/>
            </a:pPr>
            <a:r>
              <a:rPr lang="en-US" dirty="0" smtClean="0"/>
              <a:t>WUE by as much as 70-100%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19400"/>
            <a:ext cx="4190524" cy="29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Adding CO</a:t>
            </a:r>
            <a:r>
              <a:rPr lang="en-US" sz="3200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 to the Atmosphere Reduces Plant Water Stress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1999"/>
          </a:xfrm>
        </p:spPr>
        <p:txBody>
          <a:bodyPr>
            <a:normAutofit/>
          </a:bodyPr>
          <a:lstStyle/>
          <a:p>
            <a:r>
              <a:rPr lang="en-US" dirty="0" smtClean="0"/>
              <a:t>Water Use Efficiency Benefits</a:t>
            </a:r>
          </a:p>
          <a:p>
            <a:pPr lvl="1"/>
            <a:r>
              <a:rPr lang="en-US" dirty="0" smtClean="0"/>
              <a:t>Can produce the same amount of crop yields using less water</a:t>
            </a:r>
          </a:p>
          <a:p>
            <a:pPr lvl="1"/>
            <a:r>
              <a:rPr lang="en-US" dirty="0" smtClean="0"/>
              <a:t>Plants will be able to grow and reproduce where it has previously been too dry to exist</a:t>
            </a:r>
          </a:p>
          <a:p>
            <a:pPr lvl="1"/>
            <a:r>
              <a:rPr lang="en-US" dirty="0" smtClean="0"/>
              <a:t>Win back lands lost previously to desertification</a:t>
            </a:r>
          </a:p>
          <a:p>
            <a:pPr lvl="1"/>
            <a:r>
              <a:rPr lang="en-US" dirty="0" smtClean="0"/>
              <a:t>Greater vegetative cover can reduce adverse effects of soil erosion</a:t>
            </a:r>
          </a:p>
        </p:txBody>
      </p:sp>
    </p:spTree>
    <p:extLst>
      <p:ext uri="{BB962C8B-B14F-4D97-AF65-F5344CB8AC3E}">
        <p14:creationId xmlns:p14="http://schemas.microsoft.com/office/powerpoint/2010/main" val="946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Adding CO</a:t>
            </a:r>
            <a:r>
              <a:rPr lang="en-US" sz="3600" baseline="-25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 to the Atmosphere Ameliorates </a:t>
            </a:r>
            <a:r>
              <a:rPr lang="en-US" sz="3600" dirty="0" smtClean="0">
                <a:solidFill>
                  <a:srgbClr val="FF0000"/>
                </a:solidFill>
              </a:rPr>
              <a:t>High Temperature Stress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beneficial effects of atmospheric CO</a:t>
            </a:r>
            <a:r>
              <a:rPr lang="en-US" baseline="-25000" dirty="0"/>
              <a:t>2</a:t>
            </a:r>
            <a:r>
              <a:rPr lang="en-US" dirty="0"/>
              <a:t> enrichment typically </a:t>
            </a:r>
            <a:r>
              <a:rPr lang="en-US" i="1" dirty="0"/>
              <a:t>rise</a:t>
            </a:r>
            <a:r>
              <a:rPr lang="en-US" dirty="0"/>
              <a:t> with an increase in air temperature.</a:t>
            </a:r>
            <a:endParaRPr lang="en-US" dirty="0" smtClean="0"/>
          </a:p>
          <a:p>
            <a:pPr lvl="1"/>
            <a:r>
              <a:rPr lang="en-US" dirty="0" smtClean="0"/>
              <a:t>Higher atmospheric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concentrations typically boosts the optimum temperature for plant photosynthesis by several degrees Centigrade</a:t>
            </a:r>
          </a:p>
          <a:p>
            <a:pPr lvl="1"/>
            <a:r>
              <a:rPr lang="en-US" dirty="0" smtClean="0"/>
              <a:t>Higher CO</a:t>
            </a:r>
            <a:r>
              <a:rPr lang="en-US" baseline="-25000" dirty="0" smtClean="0"/>
              <a:t>2</a:t>
            </a:r>
            <a:r>
              <a:rPr lang="en-US" dirty="0" smtClean="0"/>
              <a:t> raises the temperature at which plants experience heat-induced death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IPCC Position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Human activities, especially the burning of fossil fuels, are increasing the carbon dioxide content of the atmosphere</a:t>
            </a:r>
          </a:p>
          <a:p>
            <a:r>
              <a:rPr lang="en-US" dirty="0" smtClean="0"/>
              <a:t>Rising CO</a:t>
            </a:r>
            <a:r>
              <a:rPr lang="en-US" baseline="-15000" dirty="0" smtClean="0"/>
              <a:t>2</a:t>
            </a:r>
            <a:r>
              <a:rPr lang="en-US" dirty="0" smtClean="0"/>
              <a:t> concentrations will lead to …</a:t>
            </a:r>
          </a:p>
          <a:p>
            <a:pPr lvl="1"/>
            <a:r>
              <a:rPr lang="en-US" dirty="0" smtClean="0"/>
              <a:t>Catastrophic global warming</a:t>
            </a:r>
          </a:p>
          <a:p>
            <a:pPr lvl="1"/>
            <a:r>
              <a:rPr lang="en-US" dirty="0" smtClean="0"/>
              <a:t>Numerous undesirable consequences</a:t>
            </a:r>
          </a:p>
          <a:p>
            <a:pPr lvl="1"/>
            <a:r>
              <a:rPr lang="en-US" dirty="0" smtClean="0"/>
              <a:t>Little to no positive effects. </a:t>
            </a:r>
          </a:p>
          <a:p>
            <a:r>
              <a:rPr lang="en-US" dirty="0" smtClean="0"/>
              <a:t>The NIPCC disagrees with many aspects of the IPCC position (</a:t>
            </a:r>
            <a:r>
              <a:rPr lang="en-US" dirty="0" smtClean="0">
                <a:solidFill>
                  <a:srgbClr val="00B0F0"/>
                </a:solidFill>
              </a:rPr>
              <a:t>www.nipccreport.org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timumTemperature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4468"/>
            <a:ext cx="9144000" cy="626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2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343400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 smtClean="0"/>
              <a:t>Earth’s plants will likely </a:t>
            </a:r>
            <a:r>
              <a:rPr lang="en-US" sz="3600" i="1" dirty="0" smtClean="0"/>
              <a:t>not </a:t>
            </a:r>
            <a:r>
              <a:rPr lang="en-US" sz="3600" dirty="0" smtClean="0"/>
              <a:t>be eliminated from large portions of their current natural habitats in a CO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-enriched world of the future</a:t>
            </a:r>
          </a:p>
          <a:p>
            <a:endParaRPr lang="en-US" sz="3600" dirty="0"/>
          </a:p>
          <a:p>
            <a:r>
              <a:rPr lang="en-US" sz="3600" dirty="0" smtClean="0"/>
              <a:t>The NIPCC foresees a likely great </a:t>
            </a:r>
            <a:r>
              <a:rPr lang="en-US" sz="3600" dirty="0"/>
              <a:t>CO</a:t>
            </a:r>
            <a:r>
              <a:rPr lang="en-US" sz="3600" baseline="-25000" dirty="0"/>
              <a:t>2</a:t>
            </a:r>
            <a:r>
              <a:rPr lang="en-US" sz="3600" dirty="0"/>
              <a:t>-induced </a:t>
            </a:r>
            <a:r>
              <a:rPr lang="en-US" sz="3600" i="1" dirty="0"/>
              <a:t>proliferation</a:t>
            </a:r>
            <a:r>
              <a:rPr lang="en-US" sz="3600" dirty="0"/>
              <a:t> of </a:t>
            </a:r>
            <a:r>
              <a:rPr lang="en-US" sz="3600" i="1" dirty="0"/>
              <a:t>regional biodiversity</a:t>
            </a:r>
            <a:r>
              <a:rPr lang="en-US" sz="3600" dirty="0"/>
              <a:t>, as opposed to </a:t>
            </a:r>
            <a:r>
              <a:rPr lang="en-US" sz="3600" i="1" dirty="0"/>
              <a:t>extinctions</a:t>
            </a:r>
            <a:r>
              <a:rPr lang="en-US" sz="3600" dirty="0"/>
              <a:t> of species </a:t>
            </a:r>
            <a:r>
              <a:rPr lang="en-US" sz="3600" i="1" dirty="0" smtClean="0"/>
              <a:t>globally</a:t>
            </a:r>
          </a:p>
          <a:p>
            <a:pPr lvl="1"/>
            <a:r>
              <a:rPr lang="en-US" sz="3200" dirty="0" smtClean="0"/>
              <a:t>There </a:t>
            </a:r>
            <a:r>
              <a:rPr lang="en-US" sz="3200" dirty="0"/>
              <a:t>is much evidence from the peer-reviewed scientific literature to support such an </a:t>
            </a:r>
            <a:r>
              <a:rPr lang="en-US" sz="3200" dirty="0" smtClean="0"/>
              <a:t>outcome…</a:t>
            </a:r>
            <a:endParaRPr lang="en-US" sz="32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Adding CO</a:t>
            </a:r>
            <a:r>
              <a:rPr lang="en-US" sz="3600" baseline="-25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 to the Atmosphere Ameliorates Environmental Stresses</a:t>
            </a:r>
          </a:p>
        </p:txBody>
      </p:sp>
    </p:spTree>
    <p:extLst>
      <p:ext uri="{BB962C8B-B14F-4D97-AF65-F5344CB8AC3E}">
        <p14:creationId xmlns:p14="http://schemas.microsoft.com/office/powerpoint/2010/main" val="21073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68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Change in Mountaintop Species of the Swiss Alps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71600" y="1371600"/>
            <a:ext cx="6419295" cy="49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9919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ng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5060206"/>
            <a:ext cx="2514600" cy="1797794"/>
          </a:xfrm>
          <a:prstGeom prst="rect">
            <a:avLst/>
          </a:prstGeom>
        </p:spPr>
      </p:pic>
      <p:pic>
        <p:nvPicPr>
          <p:cNvPr id="10" name="Picture 9" descr="wheat.gif"/>
          <p:cNvPicPr>
            <a:picLocks noChangeAspect="1"/>
          </p:cNvPicPr>
          <p:nvPr/>
        </p:nvPicPr>
        <p:blipFill>
          <a:blip r:embed="rId3"/>
          <a:srcRect t="30720" b="3840"/>
          <a:stretch>
            <a:fillRect/>
          </a:stretch>
        </p:blipFill>
        <p:spPr>
          <a:xfrm>
            <a:off x="5486400" y="1676400"/>
            <a:ext cx="2561733" cy="16764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447800"/>
            <a:ext cx="5638800" cy="5257800"/>
          </a:xfrm>
        </p:spPr>
        <p:txBody>
          <a:bodyPr>
            <a:normAutofit/>
          </a:bodyPr>
          <a:lstStyle/>
          <a:p>
            <a:r>
              <a:rPr lang="en-US" dirty="0"/>
              <a:t>Rising temperatures and atmospheric CO</a:t>
            </a:r>
            <a:r>
              <a:rPr lang="en-US" b="1" baseline="-12000" dirty="0"/>
              <a:t>2</a:t>
            </a:r>
            <a:r>
              <a:rPr lang="en-US" dirty="0"/>
              <a:t> levels </a:t>
            </a:r>
            <a:r>
              <a:rPr lang="en-US" dirty="0" smtClean="0"/>
              <a:t>have benefited </a:t>
            </a:r>
            <a:r>
              <a:rPr lang="en-US" dirty="0"/>
              <a:t>historic food production </a:t>
            </a:r>
            <a:r>
              <a:rPr lang="en-US" dirty="0" smtClean="0"/>
              <a:t> (</a:t>
            </a:r>
            <a:r>
              <a:rPr lang="en-US" i="1" dirty="0" smtClean="0"/>
              <a:t>$3 trillion in past 50 </a:t>
            </a:r>
            <a:r>
              <a:rPr lang="en-US" i="1" dirty="0" err="1" smtClean="0"/>
              <a:t>yrs</a:t>
            </a:r>
            <a:r>
              <a:rPr lang="en-US" dirty="0" smtClean="0"/>
              <a:t>) and </a:t>
            </a:r>
            <a:r>
              <a:rPr lang="en-US" dirty="0"/>
              <a:t>will continue to do so in the future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Without the yield-enhancing benefits of CO</a:t>
            </a:r>
            <a:r>
              <a:rPr lang="en-US" baseline="-25000" dirty="0" smtClean="0"/>
              <a:t>2</a:t>
            </a:r>
            <a:r>
              <a:rPr lang="en-US" dirty="0" smtClean="0"/>
              <a:t> enrichment on agriculture, world food supply could fall short of world food demand by the year 2050</a:t>
            </a:r>
          </a:p>
        </p:txBody>
      </p:sp>
      <p:pic>
        <p:nvPicPr>
          <p:cNvPr id="8" name="Content Placeholder 7" descr="greenhouse.gif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b="13427"/>
          <a:stretch>
            <a:fillRect/>
          </a:stretch>
        </p:blipFill>
        <p:spPr>
          <a:xfrm>
            <a:off x="6729880" y="3429000"/>
            <a:ext cx="2414120" cy="1552562"/>
          </a:xfr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74639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4: Earth’s Vegetative Future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9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4: Earth’s Vegetative Future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ongoing rise in the air’s CO</a:t>
            </a:r>
            <a:r>
              <a:rPr lang="en-US" b="1" baseline="-12000" dirty="0"/>
              <a:t>2</a:t>
            </a:r>
            <a:r>
              <a:rPr lang="en-US" dirty="0"/>
              <a:t> content is </a:t>
            </a:r>
            <a:r>
              <a:rPr lang="en-US" dirty="0" smtClean="0"/>
              <a:t>causing </a:t>
            </a:r>
            <a:r>
              <a:rPr lang="en-US" dirty="0"/>
              <a:t>a great </a:t>
            </a:r>
            <a:r>
              <a:rPr lang="en-US" i="1" dirty="0"/>
              <a:t>greening</a:t>
            </a:r>
            <a:r>
              <a:rPr lang="en-US" dirty="0"/>
              <a:t> of the Earth.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788"/>
            <a:ext cx="9144000" cy="34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8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Repeat Photos of Section 13, T4S,R8W, Utah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0" y="2132013"/>
            <a:ext cx="44338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4765675" y="2132013"/>
            <a:ext cx="44418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1603375" y="1704975"/>
            <a:ext cx="806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CC"/>
                </a:solidFill>
                <a:latin typeface="Helvetica" pitchFamily="34" charset="0"/>
              </a:rPr>
              <a:t>1901</a:t>
            </a:r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6604000" y="1704975"/>
            <a:ext cx="806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CC"/>
                </a:solidFill>
                <a:latin typeface="Helvetica" pitchFamily="34" charset="0"/>
              </a:rPr>
              <a:t>1976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5791200"/>
            <a:ext cx="71180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C00"/>
                </a:solidFill>
              </a:rPr>
              <a:t>Juniper trees have greatly expanded their range</a:t>
            </a:r>
          </a:p>
          <a:p>
            <a:endParaRPr lang="en-US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1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Repeat Photographs Taken Near </a:t>
            </a:r>
            <a:r>
              <a:rPr lang="en-US" sz="3200" dirty="0" err="1">
                <a:solidFill>
                  <a:srgbClr val="FF0000"/>
                </a:solidFill>
              </a:rPr>
              <a:t>Sasabe</a:t>
            </a:r>
            <a:r>
              <a:rPr lang="en-US" sz="3200" dirty="0">
                <a:solidFill>
                  <a:srgbClr val="FF0000"/>
                </a:solidFill>
              </a:rPr>
              <a:t>, AZ</a:t>
            </a:r>
          </a:p>
        </p:txBody>
      </p:sp>
      <p:pic>
        <p:nvPicPr>
          <p:cNvPr id="2457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2325688"/>
            <a:ext cx="439896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75" y="2332038"/>
            <a:ext cx="458152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1603375" y="1893888"/>
            <a:ext cx="8064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CC"/>
                </a:solidFill>
                <a:latin typeface="Helvetica" pitchFamily="34" charset="0"/>
              </a:rPr>
              <a:t>1893</a:t>
            </a:r>
          </a:p>
        </p:txBody>
      </p:sp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6604000" y="1893888"/>
            <a:ext cx="8064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CC"/>
                </a:solidFill>
                <a:latin typeface="Helvetica" pitchFamily="34" charset="0"/>
              </a:rPr>
              <a:t>1984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5410200"/>
            <a:ext cx="853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C00"/>
                </a:solidFill>
              </a:rPr>
              <a:t>Devoid of shrubs in 1893, this area now boasts significant</a:t>
            </a:r>
          </a:p>
          <a:p>
            <a:r>
              <a:rPr lang="en-US" sz="2800" dirty="0" smtClean="0">
                <a:solidFill>
                  <a:srgbClr val="FFCC00"/>
                </a:solidFill>
              </a:rPr>
              <a:t>populations of mesquite, ocotillo, mimosa, snakeweed</a:t>
            </a:r>
          </a:p>
          <a:p>
            <a:r>
              <a:rPr lang="en-US" sz="2800" dirty="0" smtClean="0">
                <a:solidFill>
                  <a:srgbClr val="FFCC00"/>
                </a:solidFill>
              </a:rPr>
              <a:t>and </a:t>
            </a:r>
            <a:r>
              <a:rPr lang="en-US" sz="2800" dirty="0" err="1" smtClean="0">
                <a:solidFill>
                  <a:srgbClr val="FFCC00"/>
                </a:solidFill>
              </a:rPr>
              <a:t>burroweed</a:t>
            </a:r>
            <a:endParaRPr lang="en-US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05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Horse Ridge Natural Research </a:t>
            </a:r>
            <a:r>
              <a:rPr lang="en-US" sz="3200" dirty="0" smtClean="0">
                <a:solidFill>
                  <a:srgbClr val="FF0000"/>
                </a:solidFill>
              </a:rPr>
              <a:t>Area,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Central </a:t>
            </a:r>
            <a:r>
              <a:rPr lang="en-US" sz="3200" dirty="0">
                <a:solidFill>
                  <a:srgbClr val="FF0000"/>
                </a:solidFill>
              </a:rPr>
              <a:t>Oregon</a:t>
            </a:r>
          </a:p>
        </p:txBody>
      </p:sp>
      <p:pic>
        <p:nvPicPr>
          <p:cNvPr id="2467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590800"/>
            <a:ext cx="4419600" cy="2457450"/>
          </a:xfrm>
          <a:noFill/>
          <a:ln/>
        </p:spPr>
      </p:pic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628775" y="2057400"/>
            <a:ext cx="806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CC"/>
                </a:solidFill>
                <a:latin typeface="Helvetica" pitchFamily="34" charset="0"/>
              </a:rPr>
              <a:t>1951</a:t>
            </a:r>
          </a:p>
        </p:txBody>
      </p:sp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6629400" y="2057400"/>
            <a:ext cx="806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CC"/>
                </a:solidFill>
                <a:latin typeface="Helvetica" pitchFamily="34" charset="0"/>
              </a:rPr>
              <a:t>1995</a:t>
            </a:r>
          </a:p>
        </p:txBody>
      </p:sp>
      <p:pic>
        <p:nvPicPr>
          <p:cNvPr id="2467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2590800"/>
            <a:ext cx="4038600" cy="2452688"/>
          </a:xfrm>
          <a:noFill/>
          <a:ln/>
        </p:spPr>
      </p:pic>
      <p:sp>
        <p:nvSpPr>
          <p:cNvPr id="8" name="TextBox 7"/>
          <p:cNvSpPr txBox="1"/>
          <p:nvPr/>
        </p:nvSpPr>
        <p:spPr>
          <a:xfrm>
            <a:off x="685800" y="5473005"/>
            <a:ext cx="80131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C00"/>
                </a:solidFill>
              </a:rPr>
              <a:t>1:15,840 aerial photographs reveal extensive increase</a:t>
            </a:r>
          </a:p>
          <a:p>
            <a:r>
              <a:rPr lang="en-US" sz="2800" dirty="0" smtClean="0">
                <a:solidFill>
                  <a:srgbClr val="FFCC00"/>
                </a:solidFill>
              </a:rPr>
              <a:t>in tree cover</a:t>
            </a:r>
          </a:p>
          <a:p>
            <a:endParaRPr lang="en-US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29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0010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Annual global net carbon (C) uptake by Earth’s lands and oceans (1959-2010)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203" y="6460591"/>
            <a:ext cx="898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Ballantyne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et al. (2012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0" y="1447799"/>
            <a:ext cx="8505409" cy="492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6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0010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Earth’s </a:t>
            </a:r>
            <a:r>
              <a:rPr lang="en-US" dirty="0"/>
              <a:t>land surfaces were a net source of CO</a:t>
            </a:r>
            <a:r>
              <a:rPr lang="en-US" baseline="-25000" dirty="0"/>
              <a:t>2</a:t>
            </a:r>
            <a:r>
              <a:rPr lang="en-US" dirty="0"/>
              <a:t>-carbon to the atmosphere until about 1940.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6348" y="6096000"/>
            <a:ext cx="898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Source: Five-year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smoothed rates of carbon transfer from land to air (+) or from air to land (-) vs. time. Adapted from Tans (2009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3" y="1458684"/>
            <a:ext cx="7467600" cy="4462017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2059187">
            <a:off x="5905219" y="1100926"/>
            <a:ext cx="189907" cy="249446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NIP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45" y="1219200"/>
            <a:ext cx="1998758" cy="25740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30" y="1237775"/>
            <a:ext cx="1998758" cy="25434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19200"/>
            <a:ext cx="1990494" cy="25740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i="1" dirty="0" smtClean="0">
                <a:solidFill>
                  <a:srgbClr val="FF0000"/>
                </a:solidFill>
              </a:rPr>
              <a:t>Climate Change Reconsidered </a:t>
            </a:r>
            <a:r>
              <a:rPr lang="en-US" dirty="0" smtClean="0">
                <a:solidFill>
                  <a:srgbClr val="FF0000"/>
                </a:solidFill>
              </a:rPr>
              <a:t>Reports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45" y="4114800"/>
            <a:ext cx="2003416" cy="25921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25" y="4110361"/>
            <a:ext cx="2007843" cy="25740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154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9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4: Earth’s Vegetative Future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observed </a:t>
            </a:r>
            <a:r>
              <a:rPr lang="en-US" dirty="0" smtClean="0"/>
              <a:t>CO</a:t>
            </a:r>
            <a:r>
              <a:rPr lang="en-US" b="1" baseline="-12000" dirty="0" smtClean="0"/>
              <a:t>2</a:t>
            </a:r>
            <a:r>
              <a:rPr lang="en-US" dirty="0" smtClean="0"/>
              <a:t>-induced stimulation of growth </a:t>
            </a:r>
            <a:r>
              <a:rPr lang="en-US" dirty="0"/>
              <a:t>has occurred </a:t>
            </a:r>
            <a:r>
              <a:rPr lang="en-US" dirty="0" smtClean="0"/>
              <a:t>all across the globe in </a:t>
            </a:r>
            <a:r>
              <a:rPr lang="en-US" dirty="0"/>
              <a:t>spite of many real and imagined assaults on Earth’s vegetation, including fires, disease, pest outbreaks, deforestation, and climatic </a:t>
            </a:r>
            <a:r>
              <a:rPr lang="en-US" dirty="0" smtClean="0"/>
              <a:t>change</a:t>
            </a:r>
            <a:r>
              <a:rPr lang="en-US" dirty="0"/>
              <a:t>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31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" y="13855"/>
            <a:ext cx="8229600" cy="82434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5: Terrestrial Animals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Rising </a:t>
            </a:r>
            <a:r>
              <a:rPr lang="en-US" dirty="0"/>
              <a:t>temperatures and atmospheric CO</a:t>
            </a:r>
            <a:r>
              <a:rPr lang="en-US" baseline="-12000" dirty="0"/>
              <a:t>2</a:t>
            </a:r>
            <a:r>
              <a:rPr lang="en-US" dirty="0"/>
              <a:t> levels do not pose a significant threat to </a:t>
            </a:r>
            <a:r>
              <a:rPr lang="en-US" dirty="0" smtClean="0"/>
              <a:t>terrestrial animals. </a:t>
            </a:r>
          </a:p>
          <a:p>
            <a:endParaRPr lang="en-US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Empirical data show that warmer temperatures and rising levels of atmospheric CO</a:t>
            </a:r>
            <a:r>
              <a:rPr lang="en-US" sz="3200" b="1" baseline="-1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tend to foster the expansion and proliferation of animal habitats, ranges, and populations, or they otherwise have no observable impacts one way or the other.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29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5: Terrestrial Animals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13" y="1676400"/>
            <a:ext cx="3719748" cy="4800600"/>
          </a:xfrm>
        </p:spPr>
        <p:txBody>
          <a:bodyPr>
            <a:normAutofit/>
          </a:bodyPr>
          <a:lstStyle/>
          <a:p>
            <a:pPr marL="230188" lvl="1" indent="0">
              <a:buNone/>
            </a:pP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Multiple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lines of evidence indicate animal species are adapting, and in some cases evolving, to cope with climate change of the modern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era.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57600" y="1981200"/>
            <a:ext cx="5404712" cy="393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12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47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Evolution May Also Play a Significant Role in Helping </a:t>
            </a:r>
            <a:r>
              <a:rPr lang="en-US" sz="3200" dirty="0" smtClean="0">
                <a:solidFill>
                  <a:srgbClr val="FF0000"/>
                </a:solidFill>
              </a:rPr>
              <a:t>Animals </a:t>
            </a:r>
            <a:r>
              <a:rPr lang="en-US" sz="3200" dirty="0" smtClean="0">
                <a:solidFill>
                  <a:srgbClr val="FF0000"/>
                </a:solidFill>
              </a:rPr>
              <a:t>Adapt to Climate Change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1999"/>
          </a:xfrm>
        </p:spPr>
        <p:txBody>
          <a:bodyPr>
            <a:normAutofit/>
          </a:bodyPr>
          <a:lstStyle/>
          <a:p>
            <a:r>
              <a:rPr lang="en-US" dirty="0" smtClean="0"/>
              <a:t>Animals (and plants)</a:t>
            </a:r>
            <a:r>
              <a:rPr lang="en-US" dirty="0" smtClean="0"/>
              <a:t> </a:t>
            </a:r>
            <a:r>
              <a:rPr lang="en-US" dirty="0" smtClean="0"/>
              <a:t>can evolve over much shorter periods of time than was previously thought possible</a:t>
            </a:r>
          </a:p>
          <a:p>
            <a:pPr lvl="1"/>
            <a:r>
              <a:rPr lang="en-US" dirty="0" smtClean="0"/>
              <a:t>populations have undergone localized microevolution in thermal tolerance, temperature-specific development rate, and thermal preference in very few years</a:t>
            </a:r>
          </a:p>
          <a:p>
            <a:pPr lvl="1"/>
            <a:r>
              <a:rPr lang="en-US" dirty="0" smtClean="0"/>
              <a:t>insects have shown marked changes in thermal tolerance after a handful of generations</a:t>
            </a:r>
          </a:p>
        </p:txBody>
      </p:sp>
    </p:spTree>
    <p:extLst>
      <p:ext uri="{BB962C8B-B14F-4D97-AF65-F5344CB8AC3E}">
        <p14:creationId xmlns:p14="http://schemas.microsoft.com/office/powerpoint/2010/main" val="29902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6: Aquatic Life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676400"/>
            <a:ext cx="89154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Rising </a:t>
            </a:r>
            <a:r>
              <a:rPr lang="en-US" dirty="0"/>
              <a:t>temperatures and atmospheric CO</a:t>
            </a:r>
            <a:r>
              <a:rPr lang="en-US" baseline="-12000" dirty="0"/>
              <a:t>2</a:t>
            </a:r>
            <a:r>
              <a:rPr lang="en-US" dirty="0"/>
              <a:t> levels do not pose a significant threat to aquatic life. </a:t>
            </a:r>
            <a:endParaRPr lang="en-US" dirty="0" smtClean="0"/>
          </a:p>
        </p:txBody>
      </p:sp>
      <p:pic>
        <p:nvPicPr>
          <p:cNvPr id="4" name="Picture 3" descr="Background5.jpg"/>
          <p:cNvPicPr>
            <a:picLocks noChangeAspect="1"/>
          </p:cNvPicPr>
          <p:nvPr/>
        </p:nvPicPr>
        <p:blipFill>
          <a:blip r:embed="rId2" cstate="print"/>
          <a:srcRect t="27429" b="16980"/>
          <a:stretch>
            <a:fillRect/>
          </a:stretch>
        </p:blipFill>
        <p:spPr>
          <a:xfrm>
            <a:off x="0" y="3461727"/>
            <a:ext cx="9144000" cy="339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6: Aquatic Life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15400" cy="5105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Many </a:t>
            </a:r>
            <a:r>
              <a:rPr lang="en-US" dirty="0"/>
              <a:t>aquatic species have shown considerable tolerance to temperatures and CO</a:t>
            </a:r>
            <a:r>
              <a:rPr lang="en-US" baseline="-12000" dirty="0"/>
              <a:t>2</a:t>
            </a:r>
            <a:r>
              <a:rPr lang="en-US" dirty="0"/>
              <a:t> values predicted for the next few centuries, and many have demonstrated a likelihood of positive responses in empirical studies. 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Any </a:t>
            </a:r>
            <a:r>
              <a:rPr lang="en-US" dirty="0"/>
              <a:t>projected adverse impacts of rising temperatures or declining seawater and freshwater pH levels (“acidification”) will be largely mitigated through </a:t>
            </a:r>
            <a:r>
              <a:rPr lang="en-US" dirty="0" smtClean="0"/>
              <a:t>adaptation </a:t>
            </a:r>
            <a:r>
              <a:rPr lang="en-US" dirty="0"/>
              <a:t>or evolution during the many decades to centuries it is expected to take for pH levels to fall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22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Claims of great </a:t>
            </a:r>
            <a:r>
              <a:rPr lang="en-US" sz="3200" dirty="0">
                <a:solidFill>
                  <a:srgbClr val="FF0000"/>
                </a:solidFill>
              </a:rPr>
              <a:t>harm to </a:t>
            </a:r>
            <a:r>
              <a:rPr lang="en-US" sz="3200" dirty="0" smtClean="0">
                <a:solidFill>
                  <a:srgbClr val="FF0000"/>
                </a:solidFill>
              </a:rPr>
              <a:t>marine </a:t>
            </a:r>
            <a:r>
              <a:rPr lang="en-US" sz="3200" dirty="0">
                <a:solidFill>
                  <a:srgbClr val="FF0000"/>
                </a:solidFill>
              </a:rPr>
              <a:t>organisms </a:t>
            </a:r>
            <a:r>
              <a:rPr lang="en-US" sz="3200" dirty="0" smtClean="0">
                <a:solidFill>
                  <a:srgbClr val="FF0000"/>
                </a:solidFill>
              </a:rPr>
              <a:t>via </a:t>
            </a:r>
            <a:r>
              <a:rPr lang="en-US" sz="3200" i="1" dirty="0" smtClean="0">
                <a:solidFill>
                  <a:srgbClr val="FF0000"/>
                </a:solidFill>
              </a:rPr>
              <a:t>ocean acidification </a:t>
            </a:r>
            <a:r>
              <a:rPr lang="en-US" sz="3200" dirty="0" smtClean="0">
                <a:solidFill>
                  <a:srgbClr val="FF0000"/>
                </a:solidFill>
              </a:rPr>
              <a:t>are largely overstated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5" y="1692485"/>
            <a:ext cx="7924800" cy="5057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1662202"/>
            <a:ext cx="5179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Source: Iglesias-Rodriguez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., 2008.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Science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320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: 336-340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2225" y="2914073"/>
            <a:ext cx="5164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spite of rising CO</a:t>
            </a:r>
            <a:r>
              <a:rPr lang="en-US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(declining pH) and temperature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4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9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7: Human Health and Welfare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modest warming of the planet will result in a net reduction of human mortality from temperature-related events.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604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0010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Monthly deaths in the Castile-Leon region of Spain attributable to cardiovascular disease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00203" y="6460591"/>
            <a:ext cx="898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Fernandez-Raga et al. (2010).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0038"/>
            <a:ext cx="7141684" cy="46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8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14700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Earth’s Future Biosphere: Key Findings of </a:t>
            </a:r>
            <a:r>
              <a:rPr lang="en-US" sz="3600" i="1" dirty="0">
                <a:solidFill>
                  <a:srgbClr val="FF0000"/>
                </a:solidFill>
              </a:rPr>
              <a:t>Climate Change Reconsidered II, Biological Impacts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105"/>
            <a:ext cx="9144000" cy="3267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798" y="5638800"/>
            <a:ext cx="831112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Dr. Craig D. Idso, Lead Author/Editor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Nongovernmental International Panel on Climate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Change (NIPCC)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www.nipccreport.org</a:t>
            </a:r>
            <a:endParaRPr lang="en-US" sz="2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CCR2 Volume </a:t>
            </a:r>
            <a:r>
              <a:rPr lang="en-US" dirty="0" smtClean="0">
                <a:solidFill>
                  <a:srgbClr val="FF0000"/>
                </a:solidFill>
              </a:rPr>
              <a:t>2: </a:t>
            </a:r>
            <a:r>
              <a:rPr lang="en-US" dirty="0" smtClean="0">
                <a:solidFill>
                  <a:srgbClr val="FF0000"/>
                </a:solidFill>
              </a:rPr>
              <a:t>Physical Science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1828800"/>
            <a:ext cx="5029200" cy="4924455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No </a:t>
            </a:r>
            <a:r>
              <a:rPr lang="en-US" sz="3200" dirty="0"/>
              <a:t>dangerous human </a:t>
            </a:r>
            <a:r>
              <a:rPr lang="en-US" sz="3200" dirty="0" smtClean="0"/>
              <a:t>influence in </a:t>
            </a:r>
            <a:r>
              <a:rPr lang="en-US" sz="3200" dirty="0"/>
              <a:t>Earth’s climate. </a:t>
            </a:r>
            <a:endParaRPr lang="en-US" sz="3200" dirty="0" smtClean="0"/>
          </a:p>
          <a:p>
            <a:r>
              <a:rPr lang="en-US" sz="3200" dirty="0" smtClean="0"/>
              <a:t>This </a:t>
            </a:r>
            <a:r>
              <a:rPr lang="en-US" sz="3200" dirty="0"/>
              <a:t>finding </a:t>
            </a:r>
            <a:r>
              <a:rPr lang="en-US" sz="3200" dirty="0" smtClean="0"/>
              <a:t>is sufficient </a:t>
            </a:r>
            <a:r>
              <a:rPr lang="en-US" sz="3200" dirty="0"/>
              <a:t>to dismiss nearly all of the negative climate-related impacts predicted by </a:t>
            </a:r>
            <a:r>
              <a:rPr lang="en-US" sz="3200" dirty="0" smtClean="0"/>
              <a:t>IPCC WGII. </a:t>
            </a:r>
          </a:p>
          <a:p>
            <a:r>
              <a:rPr lang="en-US" sz="3200" dirty="0" smtClean="0"/>
              <a:t>Nevertheless</a:t>
            </a:r>
            <a:r>
              <a:rPr lang="en-US" sz="3200" dirty="0"/>
              <a:t>, there is a </a:t>
            </a:r>
            <a:r>
              <a:rPr lang="en-US" sz="3200" dirty="0" smtClean="0"/>
              <a:t>huge body of </a:t>
            </a:r>
            <a:r>
              <a:rPr lang="en-US" sz="3200" dirty="0"/>
              <a:t>literature on </a:t>
            </a:r>
            <a:r>
              <a:rPr lang="en-US" sz="3200" dirty="0" smtClean="0"/>
              <a:t>the biological impacts </a:t>
            </a:r>
            <a:r>
              <a:rPr lang="en-US" sz="3200" dirty="0"/>
              <a:t>of rising temperatures and atmospheric CO</a:t>
            </a:r>
            <a:r>
              <a:rPr lang="en-US" sz="3200" baseline="-12000" dirty="0"/>
              <a:t>2</a:t>
            </a:r>
            <a:r>
              <a:rPr lang="en-US" sz="3200" dirty="0"/>
              <a:t> </a:t>
            </a:r>
            <a:r>
              <a:rPr lang="en-US" sz="3200" dirty="0" smtClean="0"/>
              <a:t>levels that the IPCC ignores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3498018" cy="4525963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216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as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9" y="0"/>
            <a:ext cx="7070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OT-Angle-1Oct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95250"/>
            <a:ext cx="9159875" cy="6762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1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Reasons to Suggest Ocean Acidification Will be a Non-Problem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responses of other entities and processes within a marine community have the potential to </a:t>
            </a:r>
            <a:r>
              <a:rPr lang="en-US" i="1" dirty="0"/>
              <a:t>buffer</a:t>
            </a:r>
            <a:r>
              <a:rPr lang="en-US" dirty="0"/>
              <a:t> the negative impacts of </a:t>
            </a:r>
            <a:r>
              <a:rPr lang="en-US" dirty="0" smtClean="0"/>
              <a:t>ocean </a:t>
            </a:r>
            <a:r>
              <a:rPr lang="en-US" dirty="0"/>
              <a:t>acidification on neighboring </a:t>
            </a:r>
            <a:r>
              <a:rPr lang="en-US" dirty="0" smtClean="0"/>
              <a:t>organisms</a:t>
            </a:r>
          </a:p>
        </p:txBody>
      </p:sp>
    </p:spTree>
    <p:extLst>
      <p:ext uri="{BB962C8B-B14F-4D97-AF65-F5344CB8AC3E}">
        <p14:creationId xmlns:p14="http://schemas.microsoft.com/office/powerpoint/2010/main" val="32871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Reasons to Suggest Ocean Acidification Will be a Non-Problem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91000"/>
          </a:xfrm>
        </p:spPr>
        <p:txBody>
          <a:bodyPr>
            <a:normAutofit/>
          </a:bodyPr>
          <a:lstStyle/>
          <a:p>
            <a:r>
              <a:rPr lang="en-US" dirty="0"/>
              <a:t>Models are focused on changes in bulk water chemistry that do not represent conditions actually experienced by marine organisms, which are separated from the bulk water of the ocean by a diffusive boundary </a:t>
            </a:r>
            <a:r>
              <a:rPr lang="en-US" dirty="0" smtClean="0"/>
              <a:t>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Reasons to Suggest Ocean Acidification Will be a Non-Problem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Essentially </a:t>
            </a:r>
            <a:r>
              <a:rPr lang="en-US" dirty="0"/>
              <a:t>all forms of marine life have the inherent genetic capacity to </a:t>
            </a:r>
            <a:r>
              <a:rPr lang="en-US" i="1" dirty="0"/>
              <a:t>adapt</a:t>
            </a:r>
            <a:r>
              <a:rPr lang="en-US" dirty="0"/>
              <a:t> and </a:t>
            </a:r>
            <a:r>
              <a:rPr lang="en-US" i="1" dirty="0" smtClean="0"/>
              <a:t>evolve</a:t>
            </a:r>
            <a:endParaRPr lang="en-US" dirty="0"/>
          </a:p>
          <a:p>
            <a:r>
              <a:rPr lang="en-US" dirty="0" smtClean="0"/>
              <a:t>Nearly </a:t>
            </a:r>
            <a:r>
              <a:rPr lang="en-US" dirty="0"/>
              <a:t>all </a:t>
            </a:r>
            <a:r>
              <a:rPr lang="en-US" dirty="0" smtClean="0"/>
              <a:t>studies </a:t>
            </a:r>
            <a:r>
              <a:rPr lang="en-US" dirty="0"/>
              <a:t>to </a:t>
            </a:r>
            <a:r>
              <a:rPr lang="en-US" dirty="0" smtClean="0"/>
              <a:t>date have been conducted over short timeframes and therefore cannot adequately </a:t>
            </a:r>
            <a:r>
              <a:rPr lang="en-US" dirty="0"/>
              <a:t>address the </a:t>
            </a:r>
            <a:r>
              <a:rPr lang="en-US" dirty="0" smtClean="0"/>
              <a:t>well-known influence </a:t>
            </a:r>
            <a:r>
              <a:rPr lang="en-US" dirty="0"/>
              <a:t>of adaptation or evolution</a:t>
            </a:r>
          </a:p>
        </p:txBody>
      </p:sp>
    </p:spTree>
    <p:extLst>
      <p:ext uri="{BB962C8B-B14F-4D97-AF65-F5344CB8AC3E}">
        <p14:creationId xmlns:p14="http://schemas.microsoft.com/office/powerpoint/2010/main" val="34600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96289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CCR2 Volume 2: Biological Impacts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0764" y="1122219"/>
            <a:ext cx="4910836" cy="45719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37 authors, contributors and reviewers from 12 countries</a:t>
            </a:r>
          </a:p>
          <a:p>
            <a:r>
              <a:rPr lang="en-US" sz="3200" dirty="0" smtClean="0"/>
              <a:t>7 Chapters</a:t>
            </a:r>
          </a:p>
          <a:p>
            <a:r>
              <a:rPr lang="en-US" sz="3200" dirty="0" smtClean="0"/>
              <a:t>1062 pages</a:t>
            </a:r>
          </a:p>
          <a:p>
            <a:r>
              <a:rPr lang="en-US" sz="3200" dirty="0" smtClean="0"/>
              <a:t>Thousands of peer-reviewed journal references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4" y="1122219"/>
            <a:ext cx="3499879" cy="4486857"/>
          </a:xfrm>
          <a:ln>
            <a:solidFill>
              <a:schemeClr val="bg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5715000"/>
            <a:ext cx="8839200" cy="962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FFFF00"/>
                </a:solidFill>
              </a:rPr>
              <a:t>Reporting the science the IPCC ignores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4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oo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857250"/>
            <a:ext cx="4697730" cy="60007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1: CO</a:t>
            </a:r>
            <a:r>
              <a:rPr lang="en-US" b="1" baseline="-12000" dirty="0" smtClean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Plants, and Soils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52750"/>
            <a:ext cx="3657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Atmospheric CO</a:t>
            </a:r>
            <a:r>
              <a:rPr lang="en-US" baseline="-12000" dirty="0" smtClean="0"/>
              <a:t>2</a:t>
            </a:r>
            <a:r>
              <a:rPr lang="en-US" dirty="0" smtClean="0"/>
              <a:t> is NOT a pollutant</a:t>
            </a:r>
          </a:p>
        </p:txBody>
      </p:sp>
    </p:spTree>
    <p:extLst>
      <p:ext uri="{BB962C8B-B14F-4D97-AF65-F5344CB8AC3E}">
        <p14:creationId xmlns:p14="http://schemas.microsoft.com/office/powerpoint/2010/main" val="3110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97674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1: CO</a:t>
            </a:r>
            <a:r>
              <a:rPr lang="en-US" b="1" baseline="-12000" dirty="0" smtClean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Plants, and Soils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Elevated levels of CO</a:t>
            </a:r>
            <a:r>
              <a:rPr lang="en-US" baseline="-12000" dirty="0" smtClean="0"/>
              <a:t>2</a:t>
            </a:r>
            <a:r>
              <a:rPr lang="en-US" dirty="0" smtClean="0"/>
              <a:t> increase the biomass and productivity of nearly all plants and ecosystems</a:t>
            </a:r>
          </a:p>
        </p:txBody>
      </p:sp>
      <p:pic>
        <p:nvPicPr>
          <p:cNvPr id="4" name="Content Placeholder 7" descr="CO2PlantGrowth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2057400"/>
            <a:ext cx="603504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9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series of grow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077325" cy="4389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6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Chapter 2: Plant Characteristics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In addition to plant productivity and biomass, atmospheric CO</a:t>
            </a:r>
            <a:r>
              <a:rPr lang="en-US" baseline="-12000" dirty="0" smtClean="0"/>
              <a:t>2</a:t>
            </a:r>
            <a:r>
              <a:rPr lang="en-US" dirty="0" smtClean="0"/>
              <a:t> enrichment enhances numerous </a:t>
            </a:r>
            <a:r>
              <a:rPr lang="en-US" i="1" dirty="0" smtClean="0"/>
              <a:t>other </a:t>
            </a:r>
            <a:r>
              <a:rPr lang="en-US" dirty="0" smtClean="0"/>
              <a:t>plant characteristics</a:t>
            </a:r>
          </a:p>
          <a:p>
            <a:pPr lvl="1"/>
            <a:r>
              <a:rPr lang="en-US" dirty="0" smtClean="0"/>
              <a:t>34 discussed in Chapter 2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81534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8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7995</TotalTime>
  <Words>1473</Words>
  <Application>Microsoft Office PowerPoint</Application>
  <PresentationFormat>On-screen Show (4:3)</PresentationFormat>
  <Paragraphs>207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Earth’s Future Biosphere: Key Findings of Climate Change Reconsidered II, Biological Impacts</vt:lpstr>
      <vt:lpstr>IPCC Position</vt:lpstr>
      <vt:lpstr>PowerPoint Presentation</vt:lpstr>
      <vt:lpstr>CCR2 Volume 2: Physical Science</vt:lpstr>
      <vt:lpstr>CCR2 Volume 2: Biological Impacts</vt:lpstr>
      <vt:lpstr>Chapter 1: CO2, Plants, and Soils</vt:lpstr>
      <vt:lpstr>Chapter 1: CO2, Plants, and Soils</vt:lpstr>
      <vt:lpstr>PowerPoint Presentation</vt:lpstr>
      <vt:lpstr>Chapter 2: Plant Characteristics</vt:lpstr>
      <vt:lpstr>Water Lily CO2 Experiment Example</vt:lpstr>
      <vt:lpstr>Ambient vs Elevated CO2 Results</vt:lpstr>
      <vt:lpstr>Ambient vs Elevated CO2 Results</vt:lpstr>
      <vt:lpstr>Ambient vs Elevated CO2 Results</vt:lpstr>
      <vt:lpstr>Elevated CO2 also enhances health-promoting (nutritional) properties of foods and medicinal properties of plants. </vt:lpstr>
      <vt:lpstr>Chapter 3: Plants Under Stress</vt:lpstr>
      <vt:lpstr>PowerPoint Presentation</vt:lpstr>
      <vt:lpstr>Adding CO2 to the Atmosphere Reduces Plant Water Stress</vt:lpstr>
      <vt:lpstr>Adding CO2 to the Atmosphere Reduces Plant Water Stress</vt:lpstr>
      <vt:lpstr>Adding CO2 to the Atmosphere Ameliorates High Temperature Stress</vt:lpstr>
      <vt:lpstr>PowerPoint Presentation</vt:lpstr>
      <vt:lpstr>Adding CO2 to the Atmosphere Ameliorates Environmental Stresses</vt:lpstr>
      <vt:lpstr>Change in Mountaintop Species of the Swiss Alps</vt:lpstr>
      <vt:lpstr>Chapter 4: Earth’s Vegetative Future</vt:lpstr>
      <vt:lpstr>Chapter 4: Earth’s Vegetative Future</vt:lpstr>
      <vt:lpstr>Repeat Photos of Section 13, T4S,R8W, Utah</vt:lpstr>
      <vt:lpstr>Repeat Photographs Taken Near Sasabe, AZ</vt:lpstr>
      <vt:lpstr>Horse Ridge Natural Research Area, Central Oregon</vt:lpstr>
      <vt:lpstr>PowerPoint Presentation</vt:lpstr>
      <vt:lpstr>PowerPoint Presentation</vt:lpstr>
      <vt:lpstr>Chapter 4: Earth’s Vegetative Future</vt:lpstr>
      <vt:lpstr>Chapter 5: Terrestrial Animals</vt:lpstr>
      <vt:lpstr>Chapter 5: Terrestrial Animals</vt:lpstr>
      <vt:lpstr>Evolution May Also Play a Significant Role in Helping Animals Adapt to Climate Change</vt:lpstr>
      <vt:lpstr>Chapter 6: Aquatic Life</vt:lpstr>
      <vt:lpstr>Chapter 6: Aquatic Life</vt:lpstr>
      <vt:lpstr>Claims of great harm to marine organisms via ocean acidification are largely overstated</vt:lpstr>
      <vt:lpstr>Chapter 7: Human Health and Welfare</vt:lpstr>
      <vt:lpstr>PowerPoint Presentation</vt:lpstr>
      <vt:lpstr>Earth’s Future Biosphere: Key Findings of Climate Change Reconsidered II, Biological Impacts</vt:lpstr>
      <vt:lpstr>PowerPoint Presentation</vt:lpstr>
      <vt:lpstr>PowerPoint Presentation</vt:lpstr>
      <vt:lpstr>Other Reasons to Suggest Ocean Acidification Will be a Non-Problem</vt:lpstr>
      <vt:lpstr>Other Reasons to Suggest Ocean Acidification Will be a Non-Problem</vt:lpstr>
      <vt:lpstr>Other Reasons to Suggest Ocean Acidification Will be a Non-Problem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Dioxide, Global Warming and Coral Reefs</dc:title>
  <dc:creator>Craig Idso</dc:creator>
  <cp:lastModifiedBy>CO2Science</cp:lastModifiedBy>
  <cp:revision>487</cp:revision>
  <dcterms:created xsi:type="dcterms:W3CDTF">2009-02-09T21:33:54Z</dcterms:created>
  <dcterms:modified xsi:type="dcterms:W3CDTF">2014-07-09T03:28:09Z</dcterms:modified>
</cp:coreProperties>
</file>