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  <p:sldId id="275" r:id="rId13"/>
    <p:sldId id="267" r:id="rId14"/>
    <p:sldId id="268" r:id="rId15"/>
    <p:sldId id="270" r:id="rId16"/>
    <p:sldId id="271" r:id="rId17"/>
    <p:sldId id="276" r:id="rId1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1E43-DD3F-47E1-B1E4-87D7492D640E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BB6-47EA-4BF8-AAE0-7054BA6DB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4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1E43-DD3F-47E1-B1E4-87D7492D640E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BB6-47EA-4BF8-AAE0-7054BA6DB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9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1E43-DD3F-47E1-B1E4-87D7492D640E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BB6-47EA-4BF8-AAE0-7054BA6DB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1E43-DD3F-47E1-B1E4-87D7492D640E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BB6-47EA-4BF8-AAE0-7054BA6DB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4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1E43-DD3F-47E1-B1E4-87D7492D640E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BB6-47EA-4BF8-AAE0-7054BA6DB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9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1E43-DD3F-47E1-B1E4-87D7492D640E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BB6-47EA-4BF8-AAE0-7054BA6DB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1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1E43-DD3F-47E1-B1E4-87D7492D640E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BB6-47EA-4BF8-AAE0-7054BA6DB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6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1E43-DD3F-47E1-B1E4-87D7492D640E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BB6-47EA-4BF8-AAE0-7054BA6DB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2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1E43-DD3F-47E1-B1E4-87D7492D640E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BB6-47EA-4BF8-AAE0-7054BA6DB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7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1E43-DD3F-47E1-B1E4-87D7492D640E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BB6-47EA-4BF8-AAE0-7054BA6DB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6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1E43-DD3F-47E1-B1E4-87D7492D640E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9BB6-47EA-4BF8-AAE0-7054BA6DB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3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1E43-DD3F-47E1-B1E4-87D7492D640E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F9BB6-47EA-4BF8-AAE0-7054BA6DB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3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Climate Change and the Ecology of Infectious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Craig </a:t>
            </a:r>
            <a:r>
              <a:rPr lang="en-US" dirty="0" err="1" smtClean="0"/>
              <a:t>Loehle</a:t>
            </a:r>
            <a:endParaRPr lang="en-US" dirty="0" smtClean="0"/>
          </a:p>
          <a:p>
            <a:r>
              <a:rPr lang="en-US" dirty="0" smtClean="0"/>
              <a:t>NCASI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05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STDs/AIDS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transmission path</a:t>
            </a:r>
          </a:p>
          <a:p>
            <a:r>
              <a:rPr lang="en-US" dirty="0" smtClean="0"/>
              <a:t>Global</a:t>
            </a:r>
          </a:p>
          <a:p>
            <a:r>
              <a:rPr lang="en-US" dirty="0" smtClean="0"/>
              <a:t>5.4% global disease deaths (WHO)</a:t>
            </a:r>
          </a:p>
          <a:p>
            <a:r>
              <a:rPr lang="en-US" dirty="0" smtClean="0"/>
              <a:t>NOT related to region/climate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33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“vectors” theory: deer tick</a:t>
            </a:r>
          </a:p>
          <a:p>
            <a:r>
              <a:rPr lang="en-US" dirty="0" smtClean="0"/>
              <a:t>Rise linked to increasing deer populations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54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Borne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Bacteria, virus, other</a:t>
            </a:r>
          </a:p>
          <a:p>
            <a:r>
              <a:rPr lang="en-US" dirty="0" smtClean="0"/>
              <a:t>IPCC claim:</a:t>
            </a:r>
          </a:p>
          <a:p>
            <a:pPr lvl="1"/>
            <a:r>
              <a:rPr lang="en-US" dirty="0" smtClean="0"/>
              <a:t>Warmer water will increase risk</a:t>
            </a:r>
          </a:p>
          <a:p>
            <a:pPr lvl="1"/>
            <a:r>
              <a:rPr lang="en-US" dirty="0" smtClean="0"/>
              <a:t>Increased flooding will increase risk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75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Borne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Cholera</a:t>
            </a:r>
          </a:p>
          <a:p>
            <a:pPr lvl="1"/>
            <a:r>
              <a:rPr lang="en-US" dirty="0" smtClean="0"/>
              <a:t>Bacterium—vaccine now available</a:t>
            </a:r>
            <a:endParaRPr lang="en-US" dirty="0" smtClean="0"/>
          </a:p>
          <a:p>
            <a:pPr lvl="1"/>
            <a:r>
              <a:rPr lang="en-US" dirty="0" smtClean="0"/>
              <a:t>Spread in dirty water</a:t>
            </a:r>
          </a:p>
          <a:p>
            <a:pPr lvl="1"/>
            <a:r>
              <a:rPr lang="en-US" dirty="0" smtClean="0"/>
              <a:t>100-130k deaths/</a:t>
            </a:r>
            <a:r>
              <a:rPr lang="en-US" dirty="0" err="1" smtClean="0"/>
              <a:t>yr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Diarrhea (3.2% of disease </a:t>
            </a:r>
            <a:r>
              <a:rPr lang="en-US" dirty="0" err="1" smtClean="0"/>
              <a:t>deaths,mostly</a:t>
            </a:r>
            <a:r>
              <a:rPr lang="en-US" dirty="0" smtClean="0"/>
              <a:t> children)</a:t>
            </a:r>
          </a:p>
          <a:p>
            <a:r>
              <a:rPr lang="en-US" dirty="0" smtClean="0"/>
              <a:t>Other</a:t>
            </a:r>
          </a:p>
          <a:p>
            <a:r>
              <a:rPr lang="en-US" dirty="0" smtClean="0"/>
              <a:t>Almost entirely cured with sanitation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77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Tropical Parasites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Gives impression that tropics are disease-ridden</a:t>
            </a:r>
          </a:p>
          <a:p>
            <a:r>
              <a:rPr lang="en-US" dirty="0" smtClean="0"/>
              <a:t>Big problem Africa</a:t>
            </a:r>
          </a:p>
          <a:p>
            <a:pPr lvl="1"/>
            <a:r>
              <a:rPr lang="en-US" dirty="0" smtClean="0"/>
              <a:t>Ex: River Blindness, Rift Valley fever</a:t>
            </a:r>
          </a:p>
          <a:p>
            <a:r>
              <a:rPr lang="en-US" dirty="0" smtClean="0"/>
              <a:t>Due to living outdoors, poor sanitation</a:t>
            </a:r>
          </a:p>
          <a:p>
            <a:r>
              <a:rPr lang="en-US" dirty="0" smtClean="0"/>
              <a:t>Still only 0.2% global mortality due to disease according to WHO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11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of disease</a:t>
            </a:r>
          </a:p>
          <a:p>
            <a:pPr lvl="1"/>
            <a:r>
              <a:rPr lang="en-US" dirty="0" smtClean="0"/>
              <a:t>High population: transmission</a:t>
            </a:r>
          </a:p>
          <a:p>
            <a:pPr lvl="1"/>
            <a:r>
              <a:rPr lang="en-US" dirty="0" smtClean="0"/>
              <a:t>Poor sanitation</a:t>
            </a:r>
          </a:p>
          <a:p>
            <a:pPr lvl="1"/>
            <a:r>
              <a:rPr lang="en-US" dirty="0" smtClean="0"/>
              <a:t>Standing water (rain barrels)</a:t>
            </a:r>
          </a:p>
          <a:p>
            <a:pPr lvl="1"/>
            <a:r>
              <a:rPr lang="en-US" dirty="0" smtClean="0"/>
              <a:t>Poor health (susceptible)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36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Major diseases devastated the </a:t>
            </a:r>
            <a:r>
              <a:rPr lang="en-US" smtClean="0"/>
              <a:t>world in past</a:t>
            </a:r>
            <a:endParaRPr lang="en-US" dirty="0" smtClean="0"/>
          </a:p>
          <a:p>
            <a:r>
              <a:rPr lang="en-US" dirty="0" smtClean="0"/>
              <a:t>No major communicable disease shows any climate preference</a:t>
            </a:r>
          </a:p>
          <a:p>
            <a:r>
              <a:rPr lang="en-US" dirty="0" smtClean="0"/>
              <a:t>Today biggest killers have been tamed</a:t>
            </a:r>
          </a:p>
          <a:p>
            <a:pPr lvl="1"/>
            <a:r>
              <a:rPr lang="en-US" dirty="0" smtClean="0"/>
              <a:t>Vaccines</a:t>
            </a:r>
          </a:p>
          <a:p>
            <a:pPr lvl="1"/>
            <a:r>
              <a:rPr lang="en-US" dirty="0" smtClean="0"/>
              <a:t>Sanitation</a:t>
            </a:r>
          </a:p>
          <a:p>
            <a:pPr lvl="1"/>
            <a:r>
              <a:rPr lang="en-US" dirty="0" smtClean="0"/>
              <a:t>Health </a:t>
            </a:r>
          </a:p>
          <a:p>
            <a:r>
              <a:rPr lang="en-US" dirty="0" smtClean="0"/>
              <a:t>Even with this reduction in total disease, tropical diseases are minor part of total disease mortality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95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few diseases that might spread represent a tiny percent of total global disease mortality</a:t>
            </a:r>
          </a:p>
          <a:p>
            <a:r>
              <a:rPr lang="en-US" dirty="0" smtClean="0"/>
              <a:t>Most burden of tropical disease/parasites due to sanitation</a:t>
            </a:r>
          </a:p>
          <a:p>
            <a:r>
              <a:rPr lang="en-US" dirty="0" smtClean="0"/>
              <a:t>Development would do 100x more to reduce disease than would preventing a 1 </a:t>
            </a:r>
            <a:r>
              <a:rPr lang="en-US" dirty="0" err="1" smtClean="0"/>
              <a:t>deg</a:t>
            </a:r>
            <a:r>
              <a:rPr lang="en-US" dirty="0" smtClean="0"/>
              <a:t> rise in temperature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0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Warming Increase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IPCC AR5 says yes</a:t>
            </a:r>
          </a:p>
          <a:p>
            <a:r>
              <a:rPr lang="en-US" dirty="0" smtClean="0"/>
              <a:t>Focus on vector borne disease</a:t>
            </a:r>
          </a:p>
          <a:p>
            <a:r>
              <a:rPr lang="en-US" dirty="0" smtClean="0"/>
              <a:t>Malaria, dengue fever examples</a:t>
            </a:r>
          </a:p>
          <a:p>
            <a:r>
              <a:rPr lang="en-US" dirty="0" smtClean="0"/>
              <a:t>Water borne infections</a:t>
            </a:r>
          </a:p>
          <a:p>
            <a:endParaRPr lang="en-US" dirty="0"/>
          </a:p>
          <a:p>
            <a:r>
              <a:rPr lang="en-US" dirty="0" smtClean="0"/>
              <a:t>This talk provides perspective, covers biology of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9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Killers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big were/are they?</a:t>
            </a:r>
          </a:p>
          <a:p>
            <a:r>
              <a:rPr lang="en-US" dirty="0" smtClean="0"/>
              <a:t>Were/are they restricted to tropics?</a:t>
            </a:r>
          </a:p>
          <a:p>
            <a:r>
              <a:rPr lang="en-US" dirty="0" smtClean="0"/>
              <a:t>Related to climate?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24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Death/Plague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Originated central Asia</a:t>
            </a:r>
          </a:p>
          <a:p>
            <a:r>
              <a:rPr lang="en-US" dirty="0" smtClean="0"/>
              <a:t>Yersinia </a:t>
            </a:r>
            <a:r>
              <a:rPr lang="en-US" dirty="0" err="1" smtClean="0"/>
              <a:t>pestis</a:t>
            </a:r>
            <a:r>
              <a:rPr lang="en-US" dirty="0" smtClean="0"/>
              <a:t> bacterium</a:t>
            </a:r>
          </a:p>
          <a:p>
            <a:r>
              <a:rPr lang="en-US" dirty="0" smtClean="0"/>
              <a:t>Killed 30-60% of Europe in mid-1300s</a:t>
            </a:r>
          </a:p>
          <a:p>
            <a:r>
              <a:rPr lang="en-US" dirty="0" smtClean="0"/>
              <a:t>Globally reduced population 20%</a:t>
            </a:r>
          </a:p>
          <a:p>
            <a:r>
              <a:rPr lang="en-US" dirty="0" smtClean="0"/>
              <a:t>Rats/fleas implicated as carriers</a:t>
            </a:r>
          </a:p>
          <a:p>
            <a:r>
              <a:rPr lang="en-US" dirty="0" smtClean="0"/>
              <a:t>Vanished on its own, but some residual infections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749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Smallpox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Earliest records from Egypt, India</a:t>
            </a:r>
          </a:p>
          <a:p>
            <a:r>
              <a:rPr lang="en-US" dirty="0" smtClean="0"/>
              <a:t>Spread to China, Europe, then globally</a:t>
            </a:r>
          </a:p>
          <a:p>
            <a:r>
              <a:rPr lang="en-US" dirty="0" smtClean="0"/>
              <a:t>Devastated Indians in Americas</a:t>
            </a:r>
          </a:p>
          <a:p>
            <a:r>
              <a:rPr lang="en-US" dirty="0" smtClean="0"/>
              <a:t>300-500 Million deaths globally during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Eliminated by vaccine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0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Constantly changing global disease</a:t>
            </a:r>
          </a:p>
          <a:p>
            <a:r>
              <a:rPr lang="en-US" dirty="0" smtClean="0"/>
              <a:t>250,000 to 500,000 deaths/</a:t>
            </a:r>
            <a:r>
              <a:rPr lang="en-US" dirty="0" err="1" smtClean="0"/>
              <a:t>yr</a:t>
            </a:r>
            <a:r>
              <a:rPr lang="en-US" dirty="0" smtClean="0"/>
              <a:t> globally</a:t>
            </a:r>
          </a:p>
          <a:p>
            <a:r>
              <a:rPr lang="en-US" dirty="0" smtClean="0"/>
              <a:t>More in pandemic years</a:t>
            </a:r>
          </a:p>
          <a:p>
            <a:r>
              <a:rPr lang="en-US" dirty="0" smtClean="0"/>
              <a:t>1918 pandemic 10 to 100 Million deaths (poor records most of world)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89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Amoeba spread by mosquitos</a:t>
            </a:r>
          </a:p>
          <a:p>
            <a:r>
              <a:rPr lang="en-US" dirty="0" smtClean="0"/>
              <a:t>Endemic in Russia, </a:t>
            </a:r>
            <a:r>
              <a:rPr lang="en-US" dirty="0" err="1" smtClean="0"/>
              <a:t>Scandanavia</a:t>
            </a:r>
            <a:r>
              <a:rPr lang="en-US" dirty="0" smtClean="0"/>
              <a:t> late 1800s</a:t>
            </a:r>
          </a:p>
          <a:p>
            <a:r>
              <a:rPr lang="en-US" dirty="0" smtClean="0"/>
              <a:t>Declined even before DDT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Mosquito depends on rain barrels</a:t>
            </a:r>
          </a:p>
          <a:p>
            <a:pPr lvl="1"/>
            <a:r>
              <a:rPr lang="en-US" dirty="0" smtClean="0"/>
              <a:t>Modern water supply eliminated barrels &amp; similar</a:t>
            </a:r>
          </a:p>
          <a:p>
            <a:pPr lvl="1"/>
            <a:r>
              <a:rPr lang="en-US" dirty="0" smtClean="0"/>
              <a:t>Screens in windows</a:t>
            </a:r>
          </a:p>
          <a:p>
            <a:pPr lvl="1"/>
            <a:r>
              <a:rPr lang="en-US" dirty="0" smtClean="0"/>
              <a:t>Reduce transmission rate below 1, dies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7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tropical resurgence blamed on climate change</a:t>
            </a:r>
          </a:p>
          <a:p>
            <a:r>
              <a:rPr lang="en-US" dirty="0" smtClean="0"/>
              <a:t>But coincides with reduction of DDT spraying and with </a:t>
            </a:r>
            <a:r>
              <a:rPr lang="en-US" dirty="0" err="1" smtClean="0"/>
              <a:t>chloroquine</a:t>
            </a:r>
            <a:r>
              <a:rPr lang="en-US" dirty="0" smtClean="0"/>
              <a:t> resistance</a:t>
            </a:r>
          </a:p>
          <a:p>
            <a:r>
              <a:rPr lang="en-US" dirty="0" smtClean="0"/>
              <a:t>DDT, screens, netting, clean water would mostly eliminate </a:t>
            </a:r>
            <a:r>
              <a:rPr lang="en-US" dirty="0" smtClean="0"/>
              <a:t>malaria</a:t>
            </a:r>
          </a:p>
          <a:p>
            <a:r>
              <a:rPr lang="en-US" dirty="0" smtClean="0"/>
              <a:t>Dengue fever same behavior as malaria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8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 TB huge killer in Europe</a:t>
            </a:r>
          </a:p>
          <a:p>
            <a:r>
              <a:rPr lang="en-US" dirty="0" smtClean="0"/>
              <a:t>Declined with rising health in Europe, US</a:t>
            </a:r>
          </a:p>
          <a:p>
            <a:r>
              <a:rPr lang="en-US" dirty="0" smtClean="0"/>
              <a:t>Global extent, still a menace</a:t>
            </a:r>
          </a:p>
          <a:p>
            <a:r>
              <a:rPr lang="en-US" dirty="0" smtClean="0"/>
              <a:t>Reduced by vaccines, healthier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58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2854</TotalTime>
  <Words>479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Climate Change and the Ecology of Infectious Disease</vt:lpstr>
      <vt:lpstr>Will Warming Increase Disease?</vt:lpstr>
      <vt:lpstr>Historic Killers</vt:lpstr>
      <vt:lpstr>Black Death/Plague</vt:lpstr>
      <vt:lpstr>Smallpox</vt:lpstr>
      <vt:lpstr>Influenza</vt:lpstr>
      <vt:lpstr>Malaria</vt:lpstr>
      <vt:lpstr>Malaria</vt:lpstr>
      <vt:lpstr>TB</vt:lpstr>
      <vt:lpstr>STDs/AIDS</vt:lpstr>
      <vt:lpstr>Lyme Disease</vt:lpstr>
      <vt:lpstr>Water Borne Illness</vt:lpstr>
      <vt:lpstr>Water Borne Examples</vt:lpstr>
      <vt:lpstr>Tropical Parasites</vt:lpstr>
      <vt:lpstr>Summary</vt:lpstr>
      <vt:lpstr>Summary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and the Ecology of Infectious Disease</dc:title>
  <dc:creator>Craig</dc:creator>
  <cp:lastModifiedBy>CMI</cp:lastModifiedBy>
  <cp:revision>20</cp:revision>
  <cp:lastPrinted>2014-06-26T16:01:30Z</cp:lastPrinted>
  <dcterms:created xsi:type="dcterms:W3CDTF">2014-06-25T19:12:00Z</dcterms:created>
  <dcterms:modified xsi:type="dcterms:W3CDTF">2014-07-07T21:51:29Z</dcterms:modified>
</cp:coreProperties>
</file>