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1" r:id="rId3"/>
    <p:sldId id="276" r:id="rId4"/>
    <p:sldId id="257" r:id="rId5"/>
    <p:sldId id="259" r:id="rId6"/>
    <p:sldId id="258" r:id="rId7"/>
    <p:sldId id="260" r:id="rId8"/>
    <p:sldId id="261" r:id="rId9"/>
    <p:sldId id="263" r:id="rId10"/>
    <p:sldId id="262" r:id="rId11"/>
    <p:sldId id="264" r:id="rId12"/>
    <p:sldId id="265" r:id="rId13"/>
    <p:sldId id="266" r:id="rId14"/>
    <p:sldId id="267" r:id="rId15"/>
    <p:sldId id="268" r:id="rId16"/>
    <p:sldId id="269" r:id="rId17"/>
    <p:sldId id="270" r:id="rId18"/>
    <p:sldId id="272" r:id="rId19"/>
    <p:sldId id="273" r:id="rId20"/>
    <p:sldId id="274" r:id="rId21"/>
    <p:sldId id="279" r:id="rId22"/>
    <p:sldId id="275" r:id="rId23"/>
    <p:sldId id="277" r:id="rId24"/>
    <p:sldId id="278" r:id="rId25"/>
    <p:sldId id="28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480"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9DD323F0-C972-43BD-9A25-92B5E24C652B}" type="datetimeFigureOut">
              <a:rPr lang="en-US" smtClean="0"/>
              <a:t>7/8/2014</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C92A811F-D2CF-4BCE-A230-C662A24A4E6A}"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DD323F0-C972-43BD-9A25-92B5E24C652B}" type="datetimeFigureOut">
              <a:rPr lang="en-US" smtClean="0"/>
              <a:t>7/8/2014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2A811F-D2CF-4BCE-A230-C662A24A4E6A}"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DD323F0-C972-43BD-9A25-92B5E24C652B}" type="datetimeFigureOut">
              <a:rPr lang="en-US" smtClean="0"/>
              <a:t>7/8/2014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2A811F-D2CF-4BCE-A230-C662A24A4E6A}"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ltLang="en-US" dirty="0"/>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ltLang="en-US" dirty="0"/>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4E65E85A-ABCE-4605-90D9-CBA51C7133FE}" type="slidenum">
              <a:rPr lang="en-US" altLang="en-US"/>
              <a:pPr/>
              <a:t>‹#›</a:t>
            </a:fld>
            <a:endParaRPr lang="en-US" altLang="en-US" dirty="0"/>
          </a:p>
        </p:txBody>
      </p:sp>
    </p:spTree>
    <p:extLst>
      <p:ext uri="{BB962C8B-B14F-4D97-AF65-F5344CB8AC3E}">
        <p14:creationId xmlns:p14="http://schemas.microsoft.com/office/powerpoint/2010/main" val="3883485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DD323F0-C972-43BD-9A25-92B5E24C652B}" type="datetimeFigureOut">
              <a:rPr lang="en-US" smtClean="0"/>
              <a:t>7/8/2014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2A811F-D2CF-4BCE-A230-C662A24A4E6A}"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DD323F0-C972-43BD-9A25-92B5E24C652B}" type="datetimeFigureOut">
              <a:rPr lang="en-US" smtClean="0"/>
              <a:t>7/8/2014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2A811F-D2CF-4BCE-A230-C662A24A4E6A}"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DD323F0-C972-43BD-9A25-92B5E24C652B}" type="datetimeFigureOut">
              <a:rPr lang="en-US" smtClean="0"/>
              <a:t>7/8/2014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92A811F-D2CF-4BCE-A230-C662A24A4E6A}"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DD323F0-C972-43BD-9A25-92B5E24C652B}" type="datetimeFigureOut">
              <a:rPr lang="en-US" smtClean="0"/>
              <a:t>7/8/2014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92A811F-D2CF-4BCE-A230-C662A24A4E6A}"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DD323F0-C972-43BD-9A25-92B5E24C652B}" type="datetimeFigureOut">
              <a:rPr lang="en-US" smtClean="0"/>
              <a:t>7/8/2014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92A811F-D2CF-4BCE-A230-C662A24A4E6A}"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D323F0-C972-43BD-9A25-92B5E24C652B}" type="datetimeFigureOut">
              <a:rPr lang="en-US" smtClean="0"/>
              <a:t>7/8/2014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92A811F-D2CF-4BCE-A230-C662A24A4E6A}"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DD323F0-C972-43BD-9A25-92B5E24C652B}" type="datetimeFigureOut">
              <a:rPr lang="en-US" smtClean="0"/>
              <a:t>7/8/2014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92A811F-D2CF-4BCE-A230-C662A24A4E6A}"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DD323F0-C972-43BD-9A25-92B5E24C652B}" type="datetimeFigureOut">
              <a:rPr lang="en-US" smtClean="0"/>
              <a:t>7/8/2014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C92A811F-D2CF-4BCE-A230-C662A24A4E6A}" type="slidenum">
              <a:rPr lang="en-US" smtClean="0"/>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DD323F0-C972-43BD-9A25-92B5E24C652B}" type="datetimeFigureOut">
              <a:rPr lang="en-US" smtClean="0"/>
              <a:t>7/8/2014</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92A811F-D2CF-4BCE-A230-C662A24A4E6A}" type="slidenum">
              <a:rPr lang="en-US" smtClean="0"/>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Final report on the Surface stations project</a:t>
            </a:r>
            <a:endParaRPr lang="en-US" dirty="0"/>
          </a:p>
        </p:txBody>
      </p:sp>
      <p:sp>
        <p:nvSpPr>
          <p:cNvPr id="3" name="Subtitle 2"/>
          <p:cNvSpPr>
            <a:spLocks noGrp="1"/>
          </p:cNvSpPr>
          <p:nvPr>
            <p:ph type="subTitle" idx="1"/>
          </p:nvPr>
        </p:nvSpPr>
        <p:spPr/>
        <p:txBody>
          <a:bodyPr/>
          <a:lstStyle/>
          <a:p>
            <a:r>
              <a:rPr lang="en-US" dirty="0" smtClean="0"/>
              <a:t>Siting matters, and the numbers show just how much.</a:t>
            </a:r>
            <a:endParaRPr lang="en-US" dirty="0"/>
          </a:p>
        </p:txBody>
      </p:sp>
    </p:spTree>
    <p:extLst>
      <p:ext uri="{BB962C8B-B14F-4D97-AF65-F5344CB8AC3E}">
        <p14:creationId xmlns:p14="http://schemas.microsoft.com/office/powerpoint/2010/main" val="5422784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4600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36147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59212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67070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29741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164789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27072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988037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73" name="Picture 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501063" cy="685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2" name="Rectangle 4"/>
          <p:cNvSpPr>
            <a:spLocks noGrp="1" noChangeArrowheads="1"/>
          </p:cNvSpPr>
          <p:nvPr>
            <p:ph type="title"/>
          </p:nvPr>
        </p:nvSpPr>
        <p:spPr>
          <a:xfrm>
            <a:off x="457200" y="-76200"/>
            <a:ext cx="8229600" cy="1143000"/>
          </a:xfrm>
        </p:spPr>
        <p:txBody>
          <a:bodyPr/>
          <a:lstStyle/>
          <a:p>
            <a:r>
              <a:rPr lang="en-US" altLang="en-US" sz="3600" dirty="0"/>
              <a:t>Class 1\2 (Compliant)</a:t>
            </a:r>
            <a:br>
              <a:rPr lang="en-US" altLang="en-US" sz="3600" dirty="0"/>
            </a:br>
            <a:r>
              <a:rPr lang="en-US" altLang="en-US" sz="2800" dirty="0"/>
              <a:t>Raw Data, All Stations</a:t>
            </a:r>
          </a:p>
        </p:txBody>
      </p:sp>
      <p:sp>
        <p:nvSpPr>
          <p:cNvPr id="2054" name="Text Box 6"/>
          <p:cNvSpPr txBox="1">
            <a:spLocks noChangeArrowheads="1"/>
          </p:cNvSpPr>
          <p:nvPr/>
        </p:nvSpPr>
        <p:spPr bwMode="auto">
          <a:xfrm>
            <a:off x="914400" y="1447800"/>
            <a:ext cx="777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400" b="1" dirty="0"/>
              <a:t>.121</a:t>
            </a:r>
          </a:p>
        </p:txBody>
      </p:sp>
      <p:sp>
        <p:nvSpPr>
          <p:cNvPr id="2055" name="Text Box 7"/>
          <p:cNvSpPr txBox="1">
            <a:spLocks noChangeArrowheads="1"/>
          </p:cNvSpPr>
          <p:nvPr/>
        </p:nvSpPr>
        <p:spPr bwMode="auto">
          <a:xfrm>
            <a:off x="636588" y="2895600"/>
            <a:ext cx="879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400" b="1" dirty="0">
                <a:solidFill>
                  <a:schemeClr val="bg1"/>
                </a:solidFill>
              </a:rPr>
              <a:t>-.038</a:t>
            </a:r>
          </a:p>
        </p:txBody>
      </p:sp>
      <p:sp>
        <p:nvSpPr>
          <p:cNvPr id="2056" name="Text Box 8"/>
          <p:cNvSpPr txBox="1">
            <a:spLocks noChangeArrowheads="1"/>
          </p:cNvSpPr>
          <p:nvPr/>
        </p:nvSpPr>
        <p:spPr bwMode="auto">
          <a:xfrm>
            <a:off x="2879725" y="1905000"/>
            <a:ext cx="777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dirty="0"/>
              <a:t>.198</a:t>
            </a:r>
          </a:p>
        </p:txBody>
      </p:sp>
      <p:sp>
        <p:nvSpPr>
          <p:cNvPr id="2057" name="Text Box 9"/>
          <p:cNvSpPr txBox="1">
            <a:spLocks noChangeArrowheads="1"/>
          </p:cNvSpPr>
          <p:nvPr/>
        </p:nvSpPr>
        <p:spPr bwMode="auto">
          <a:xfrm>
            <a:off x="2057400" y="3581400"/>
            <a:ext cx="777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dirty="0"/>
              <a:t>.201</a:t>
            </a:r>
          </a:p>
        </p:txBody>
      </p:sp>
      <p:sp>
        <p:nvSpPr>
          <p:cNvPr id="2058" name="Text Box 10"/>
          <p:cNvSpPr txBox="1">
            <a:spLocks noChangeArrowheads="1"/>
          </p:cNvSpPr>
          <p:nvPr/>
        </p:nvSpPr>
        <p:spPr bwMode="auto">
          <a:xfrm>
            <a:off x="4724400" y="2133600"/>
            <a:ext cx="777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dirty="0"/>
              <a:t>.280</a:t>
            </a:r>
          </a:p>
        </p:txBody>
      </p:sp>
      <p:sp>
        <p:nvSpPr>
          <p:cNvPr id="2059" name="Text Box 11"/>
          <p:cNvSpPr txBox="1">
            <a:spLocks noChangeArrowheads="1"/>
          </p:cNvSpPr>
          <p:nvPr/>
        </p:nvSpPr>
        <p:spPr bwMode="auto">
          <a:xfrm>
            <a:off x="3886200" y="4343400"/>
            <a:ext cx="777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dirty="0"/>
              <a:t>.264</a:t>
            </a:r>
          </a:p>
        </p:txBody>
      </p:sp>
      <p:sp>
        <p:nvSpPr>
          <p:cNvPr id="2060" name="Text Box 12"/>
          <p:cNvSpPr txBox="1">
            <a:spLocks noChangeArrowheads="1"/>
          </p:cNvSpPr>
          <p:nvPr/>
        </p:nvSpPr>
        <p:spPr bwMode="auto">
          <a:xfrm>
            <a:off x="5257800" y="3200400"/>
            <a:ext cx="777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dirty="0"/>
              <a:t>.248</a:t>
            </a:r>
          </a:p>
        </p:txBody>
      </p:sp>
      <p:sp>
        <p:nvSpPr>
          <p:cNvPr id="2061" name="Text Box 13"/>
          <p:cNvSpPr txBox="1">
            <a:spLocks noChangeArrowheads="1"/>
          </p:cNvSpPr>
          <p:nvPr/>
        </p:nvSpPr>
        <p:spPr bwMode="auto">
          <a:xfrm>
            <a:off x="6934200" y="2057400"/>
            <a:ext cx="777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dirty="0"/>
              <a:t>.254</a:t>
            </a:r>
          </a:p>
        </p:txBody>
      </p:sp>
      <p:sp>
        <p:nvSpPr>
          <p:cNvPr id="2062" name="Text Box 14"/>
          <p:cNvSpPr txBox="1">
            <a:spLocks noChangeArrowheads="1"/>
          </p:cNvSpPr>
          <p:nvPr/>
        </p:nvSpPr>
        <p:spPr bwMode="auto">
          <a:xfrm>
            <a:off x="6019800" y="4191000"/>
            <a:ext cx="777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dirty="0">
                <a:solidFill>
                  <a:schemeClr val="bg1"/>
                </a:solidFill>
              </a:rPr>
              <a:t>.046</a:t>
            </a:r>
          </a:p>
        </p:txBody>
      </p:sp>
      <p:pic>
        <p:nvPicPr>
          <p:cNvPr id="2063"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4953000"/>
            <a:ext cx="13716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64" name="Text Box 16"/>
          <p:cNvSpPr txBox="1">
            <a:spLocks noChangeArrowheads="1"/>
          </p:cNvSpPr>
          <p:nvPr/>
        </p:nvSpPr>
        <p:spPr bwMode="auto">
          <a:xfrm>
            <a:off x="215900" y="5181600"/>
            <a:ext cx="1993900" cy="155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3200" b="1" dirty="0"/>
              <a:t>.183</a:t>
            </a:r>
          </a:p>
          <a:p>
            <a:pPr algn="ctr"/>
            <a:endParaRPr lang="en-US" altLang="en-US" sz="1600" b="1" dirty="0"/>
          </a:p>
          <a:p>
            <a:pPr algn="ctr"/>
            <a:r>
              <a:rPr lang="en-US" altLang="en-US" sz="1600" b="1" dirty="0"/>
              <a:t>Land Area</a:t>
            </a:r>
          </a:p>
          <a:p>
            <a:pPr algn="ctr"/>
            <a:r>
              <a:rPr lang="en-US" altLang="en-US" sz="1600" b="1" dirty="0"/>
              <a:t> Weighted Average</a:t>
            </a:r>
          </a:p>
        </p:txBody>
      </p:sp>
      <p:pic>
        <p:nvPicPr>
          <p:cNvPr id="2066"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2895600"/>
            <a:ext cx="1270000" cy="273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68" name="Text Box 20"/>
          <p:cNvSpPr txBox="1">
            <a:spLocks noChangeArrowheads="1"/>
          </p:cNvSpPr>
          <p:nvPr/>
        </p:nvSpPr>
        <p:spPr bwMode="auto">
          <a:xfrm>
            <a:off x="4289425" y="6092825"/>
            <a:ext cx="2922588"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dirty="0"/>
              <a:t>TOBS-biased stations removed.</a:t>
            </a:r>
          </a:p>
          <a:p>
            <a:r>
              <a:rPr lang="en-US" altLang="en-US" sz="1200" dirty="0"/>
              <a:t>MMTS adjustments applied to Raw data.</a:t>
            </a:r>
          </a:p>
          <a:p>
            <a:r>
              <a:rPr lang="en-US" altLang="en-US" sz="1200" dirty="0"/>
              <a:t>Stations with known moves excluded.</a:t>
            </a:r>
          </a:p>
        </p:txBody>
      </p:sp>
    </p:spTree>
    <p:extLst>
      <p:ext uri="{BB962C8B-B14F-4D97-AF65-F5344CB8AC3E}">
        <p14:creationId xmlns:p14="http://schemas.microsoft.com/office/powerpoint/2010/main" val="2623540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69" name="Picture 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8501063" cy="685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7" name="Rectangle 3"/>
          <p:cNvSpPr>
            <a:spLocks noGrp="1" noChangeArrowheads="1"/>
          </p:cNvSpPr>
          <p:nvPr>
            <p:ph type="title"/>
          </p:nvPr>
        </p:nvSpPr>
        <p:spPr>
          <a:xfrm>
            <a:off x="457200" y="-76200"/>
            <a:ext cx="8229600" cy="1143000"/>
          </a:xfrm>
        </p:spPr>
        <p:txBody>
          <a:bodyPr/>
          <a:lstStyle/>
          <a:p>
            <a:r>
              <a:rPr lang="en-US" altLang="en-US" sz="3200" dirty="0"/>
              <a:t>Class 3\4\5 (Non-Compliant)</a:t>
            </a:r>
            <a:br>
              <a:rPr lang="en-US" altLang="en-US" sz="3200" dirty="0"/>
            </a:br>
            <a:r>
              <a:rPr lang="en-US" altLang="en-US" sz="3200" dirty="0"/>
              <a:t> </a:t>
            </a:r>
            <a:r>
              <a:rPr lang="en-US" altLang="en-US" sz="2800" dirty="0"/>
              <a:t>Raw Data, All Stations</a:t>
            </a:r>
          </a:p>
        </p:txBody>
      </p:sp>
      <p:sp>
        <p:nvSpPr>
          <p:cNvPr id="6148" name="Text Box 4"/>
          <p:cNvSpPr txBox="1">
            <a:spLocks noChangeArrowheads="1"/>
          </p:cNvSpPr>
          <p:nvPr/>
        </p:nvSpPr>
        <p:spPr bwMode="auto">
          <a:xfrm>
            <a:off x="914400" y="1447800"/>
            <a:ext cx="777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400" b="1" dirty="0"/>
              <a:t>.241</a:t>
            </a:r>
          </a:p>
        </p:txBody>
      </p:sp>
      <p:sp>
        <p:nvSpPr>
          <p:cNvPr id="6149" name="Text Box 5"/>
          <p:cNvSpPr txBox="1">
            <a:spLocks noChangeArrowheads="1"/>
          </p:cNvSpPr>
          <p:nvPr/>
        </p:nvSpPr>
        <p:spPr bwMode="auto">
          <a:xfrm>
            <a:off x="685800" y="2895600"/>
            <a:ext cx="777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400" b="1" dirty="0"/>
              <a:t>.273</a:t>
            </a:r>
          </a:p>
        </p:txBody>
      </p:sp>
      <p:sp>
        <p:nvSpPr>
          <p:cNvPr id="6150" name="Text Box 6"/>
          <p:cNvSpPr txBox="1">
            <a:spLocks noChangeArrowheads="1"/>
          </p:cNvSpPr>
          <p:nvPr/>
        </p:nvSpPr>
        <p:spPr bwMode="auto">
          <a:xfrm>
            <a:off x="2895600" y="1905000"/>
            <a:ext cx="777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dirty="0"/>
              <a:t>.301</a:t>
            </a:r>
          </a:p>
        </p:txBody>
      </p:sp>
      <p:sp>
        <p:nvSpPr>
          <p:cNvPr id="6151" name="Text Box 7"/>
          <p:cNvSpPr txBox="1">
            <a:spLocks noChangeArrowheads="1"/>
          </p:cNvSpPr>
          <p:nvPr/>
        </p:nvSpPr>
        <p:spPr bwMode="auto">
          <a:xfrm>
            <a:off x="2057400" y="3581400"/>
            <a:ext cx="777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dirty="0">
                <a:solidFill>
                  <a:schemeClr val="bg1"/>
                </a:solidFill>
              </a:rPr>
              <a:t>.454</a:t>
            </a:r>
          </a:p>
        </p:txBody>
      </p:sp>
      <p:sp>
        <p:nvSpPr>
          <p:cNvPr id="6152" name="Text Box 8"/>
          <p:cNvSpPr txBox="1">
            <a:spLocks noChangeArrowheads="1"/>
          </p:cNvSpPr>
          <p:nvPr/>
        </p:nvSpPr>
        <p:spPr bwMode="auto">
          <a:xfrm>
            <a:off x="4724400" y="2133600"/>
            <a:ext cx="777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dirty="0"/>
              <a:t>.384</a:t>
            </a:r>
          </a:p>
        </p:txBody>
      </p:sp>
      <p:sp>
        <p:nvSpPr>
          <p:cNvPr id="6153" name="Text Box 9"/>
          <p:cNvSpPr txBox="1">
            <a:spLocks noChangeArrowheads="1"/>
          </p:cNvSpPr>
          <p:nvPr/>
        </p:nvSpPr>
        <p:spPr bwMode="auto">
          <a:xfrm>
            <a:off x="3886200" y="4343400"/>
            <a:ext cx="777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dirty="0"/>
              <a:t>.324</a:t>
            </a:r>
          </a:p>
        </p:txBody>
      </p:sp>
      <p:sp>
        <p:nvSpPr>
          <p:cNvPr id="6154" name="Text Box 10"/>
          <p:cNvSpPr txBox="1">
            <a:spLocks noChangeArrowheads="1"/>
          </p:cNvSpPr>
          <p:nvPr/>
        </p:nvSpPr>
        <p:spPr bwMode="auto">
          <a:xfrm>
            <a:off x="5257800" y="3200400"/>
            <a:ext cx="777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dirty="0"/>
              <a:t>.371</a:t>
            </a:r>
          </a:p>
        </p:txBody>
      </p:sp>
      <p:sp>
        <p:nvSpPr>
          <p:cNvPr id="6155" name="Text Box 11"/>
          <p:cNvSpPr txBox="1">
            <a:spLocks noChangeArrowheads="1"/>
          </p:cNvSpPr>
          <p:nvPr/>
        </p:nvSpPr>
        <p:spPr bwMode="auto">
          <a:xfrm>
            <a:off x="6934200" y="2057400"/>
            <a:ext cx="777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dirty="0"/>
              <a:t>.342</a:t>
            </a:r>
          </a:p>
        </p:txBody>
      </p:sp>
      <p:sp>
        <p:nvSpPr>
          <p:cNvPr id="6156" name="Text Box 12"/>
          <p:cNvSpPr txBox="1">
            <a:spLocks noChangeArrowheads="1"/>
          </p:cNvSpPr>
          <p:nvPr/>
        </p:nvSpPr>
        <p:spPr bwMode="auto">
          <a:xfrm>
            <a:off x="6019800" y="4191000"/>
            <a:ext cx="777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dirty="0"/>
              <a:t>.314</a:t>
            </a:r>
          </a:p>
        </p:txBody>
      </p:sp>
      <p:pic>
        <p:nvPicPr>
          <p:cNvPr id="6163" name="Picture 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4953000"/>
            <a:ext cx="13716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65"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2895600"/>
            <a:ext cx="1270000" cy="273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67" name="Text Box 23"/>
          <p:cNvSpPr txBox="1">
            <a:spLocks noChangeArrowheads="1"/>
          </p:cNvSpPr>
          <p:nvPr/>
        </p:nvSpPr>
        <p:spPr bwMode="auto">
          <a:xfrm>
            <a:off x="608013" y="5181600"/>
            <a:ext cx="1176337" cy="155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3200" b="1" dirty="0"/>
              <a:t>.337</a:t>
            </a:r>
          </a:p>
          <a:p>
            <a:pPr algn="ctr"/>
            <a:endParaRPr lang="en-US" altLang="en-US" sz="1600" b="1" dirty="0"/>
          </a:p>
          <a:p>
            <a:pPr algn="ctr"/>
            <a:r>
              <a:rPr lang="en-US" altLang="en-US" sz="1600" b="1" dirty="0"/>
              <a:t>Land Area</a:t>
            </a:r>
          </a:p>
          <a:p>
            <a:pPr algn="ctr"/>
            <a:r>
              <a:rPr lang="en-US" altLang="en-US" sz="1600" b="1" dirty="0"/>
              <a:t>Weighted</a:t>
            </a:r>
          </a:p>
          <a:p>
            <a:pPr algn="ctr"/>
            <a:r>
              <a:rPr lang="en-US" altLang="en-US" sz="1600" b="1" dirty="0"/>
              <a:t> Average</a:t>
            </a:r>
          </a:p>
        </p:txBody>
      </p:sp>
      <p:sp>
        <p:nvSpPr>
          <p:cNvPr id="6168" name="Text Box 24"/>
          <p:cNvSpPr txBox="1">
            <a:spLocks noChangeArrowheads="1"/>
          </p:cNvSpPr>
          <p:nvPr/>
        </p:nvSpPr>
        <p:spPr bwMode="auto">
          <a:xfrm>
            <a:off x="4289425" y="6092825"/>
            <a:ext cx="2922588"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dirty="0"/>
              <a:t>TOBS-biased stations removed.</a:t>
            </a:r>
          </a:p>
          <a:p>
            <a:r>
              <a:rPr lang="en-US" altLang="en-US" sz="1200" dirty="0"/>
              <a:t>MMTS adjustments applied to Raw data.</a:t>
            </a:r>
          </a:p>
          <a:p>
            <a:r>
              <a:rPr lang="en-US" altLang="en-US" sz="1200" dirty="0"/>
              <a:t>Stations with known moves excluded.</a:t>
            </a:r>
          </a:p>
        </p:txBody>
      </p:sp>
    </p:spTree>
    <p:extLst>
      <p:ext uri="{BB962C8B-B14F-4D97-AF65-F5344CB8AC3E}">
        <p14:creationId xmlns:p14="http://schemas.microsoft.com/office/powerpoint/2010/main" val="3083847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What was done on the Surface stations project</a:t>
            </a:r>
            <a:endParaRPr lang="en-US" dirty="0"/>
          </a:p>
        </p:txBody>
      </p:sp>
      <p:sp>
        <p:nvSpPr>
          <p:cNvPr id="3" name="Subtitle 2"/>
          <p:cNvSpPr>
            <a:spLocks noGrp="1"/>
          </p:cNvSpPr>
          <p:nvPr>
            <p:ph type="subTitle" idx="1"/>
          </p:nvPr>
        </p:nvSpPr>
        <p:spPr>
          <a:xfrm>
            <a:off x="533400" y="3228536"/>
            <a:ext cx="7854696" cy="3477064"/>
          </a:xfrm>
        </p:spPr>
        <p:txBody>
          <a:bodyPr>
            <a:normAutofit/>
          </a:bodyPr>
          <a:lstStyle/>
          <a:p>
            <a:pPr algn="l"/>
            <a:r>
              <a:rPr lang="en-US" dirty="0" smtClean="0"/>
              <a:t>A nationwide survey was conducted of the United States Historical Climatology Network (USHCN) to determine station siting characteristics based on Leroy 1999 and Leroy 2010, which defined the expected errors based on proximity (and surface area) of nearby heat sources and heat sinks.</a:t>
            </a:r>
          </a:p>
          <a:p>
            <a:pPr algn="l"/>
            <a:r>
              <a:rPr lang="en-US" dirty="0" smtClean="0"/>
              <a:t>Leroy 1999 was used by NOAA to define the U.S. Climate Reference Network. </a:t>
            </a:r>
            <a:endParaRPr lang="en-US" dirty="0"/>
          </a:p>
        </p:txBody>
      </p:sp>
    </p:spTree>
    <p:extLst>
      <p:ext uri="{BB962C8B-B14F-4D97-AF65-F5344CB8AC3E}">
        <p14:creationId xmlns:p14="http://schemas.microsoft.com/office/powerpoint/2010/main" val="14796756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83"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501063" cy="685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1" name="Rectangle 3"/>
          <p:cNvSpPr>
            <a:spLocks noGrp="1" noChangeArrowheads="1"/>
          </p:cNvSpPr>
          <p:nvPr>
            <p:ph type="title"/>
          </p:nvPr>
        </p:nvSpPr>
        <p:spPr>
          <a:xfrm>
            <a:off x="457200" y="-76200"/>
            <a:ext cx="8229600" cy="1143000"/>
          </a:xfrm>
        </p:spPr>
        <p:txBody>
          <a:bodyPr/>
          <a:lstStyle/>
          <a:p>
            <a:r>
              <a:rPr lang="en-US" altLang="en-US" sz="3600" dirty="0"/>
              <a:t>Class 1-5 (Compliant &amp; Non-Compliant)</a:t>
            </a:r>
            <a:br>
              <a:rPr lang="en-US" altLang="en-US" sz="3600" dirty="0"/>
            </a:br>
            <a:r>
              <a:rPr lang="en-US" altLang="en-US" sz="2800" dirty="0"/>
              <a:t>NOAA-Adjusted, All Stations</a:t>
            </a:r>
          </a:p>
        </p:txBody>
      </p:sp>
      <p:sp>
        <p:nvSpPr>
          <p:cNvPr id="7172" name="Text Box 4"/>
          <p:cNvSpPr txBox="1">
            <a:spLocks noChangeArrowheads="1"/>
          </p:cNvSpPr>
          <p:nvPr/>
        </p:nvSpPr>
        <p:spPr bwMode="auto">
          <a:xfrm>
            <a:off x="914400" y="1447800"/>
            <a:ext cx="777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400" b="1" dirty="0"/>
              <a:t>.263</a:t>
            </a:r>
          </a:p>
        </p:txBody>
      </p:sp>
      <p:sp>
        <p:nvSpPr>
          <p:cNvPr id="7173" name="Text Box 5"/>
          <p:cNvSpPr txBox="1">
            <a:spLocks noChangeArrowheads="1"/>
          </p:cNvSpPr>
          <p:nvPr/>
        </p:nvSpPr>
        <p:spPr bwMode="auto">
          <a:xfrm>
            <a:off x="685800" y="2895600"/>
            <a:ext cx="777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400" b="1" dirty="0"/>
              <a:t>.218</a:t>
            </a:r>
          </a:p>
        </p:txBody>
      </p:sp>
      <p:sp>
        <p:nvSpPr>
          <p:cNvPr id="7174" name="Text Box 6"/>
          <p:cNvSpPr txBox="1">
            <a:spLocks noChangeArrowheads="1"/>
          </p:cNvSpPr>
          <p:nvPr/>
        </p:nvSpPr>
        <p:spPr bwMode="auto">
          <a:xfrm>
            <a:off x="2895600" y="1905000"/>
            <a:ext cx="777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dirty="0"/>
              <a:t>.278</a:t>
            </a:r>
          </a:p>
        </p:txBody>
      </p:sp>
      <p:sp>
        <p:nvSpPr>
          <p:cNvPr id="7175" name="Text Box 7"/>
          <p:cNvSpPr txBox="1">
            <a:spLocks noChangeArrowheads="1"/>
          </p:cNvSpPr>
          <p:nvPr/>
        </p:nvSpPr>
        <p:spPr bwMode="auto">
          <a:xfrm>
            <a:off x="2057400" y="3581400"/>
            <a:ext cx="777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dirty="0">
                <a:solidFill>
                  <a:schemeClr val="bg1"/>
                </a:solidFill>
              </a:rPr>
              <a:t>.438</a:t>
            </a:r>
          </a:p>
        </p:txBody>
      </p:sp>
      <p:sp>
        <p:nvSpPr>
          <p:cNvPr id="7176" name="Text Box 8"/>
          <p:cNvSpPr txBox="1">
            <a:spLocks noChangeArrowheads="1"/>
          </p:cNvSpPr>
          <p:nvPr/>
        </p:nvSpPr>
        <p:spPr bwMode="auto">
          <a:xfrm>
            <a:off x="4724400" y="2133600"/>
            <a:ext cx="777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dirty="0"/>
              <a:t>.388</a:t>
            </a:r>
          </a:p>
        </p:txBody>
      </p:sp>
      <p:sp>
        <p:nvSpPr>
          <p:cNvPr id="7177" name="Text Box 9"/>
          <p:cNvSpPr txBox="1">
            <a:spLocks noChangeArrowheads="1"/>
          </p:cNvSpPr>
          <p:nvPr/>
        </p:nvSpPr>
        <p:spPr bwMode="auto">
          <a:xfrm>
            <a:off x="3886200" y="4343400"/>
            <a:ext cx="777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dirty="0"/>
              <a:t>.321</a:t>
            </a:r>
          </a:p>
        </p:txBody>
      </p:sp>
      <p:sp>
        <p:nvSpPr>
          <p:cNvPr id="7178" name="Text Box 10"/>
          <p:cNvSpPr txBox="1">
            <a:spLocks noChangeArrowheads="1"/>
          </p:cNvSpPr>
          <p:nvPr/>
        </p:nvSpPr>
        <p:spPr bwMode="auto">
          <a:xfrm>
            <a:off x="5257800" y="3200400"/>
            <a:ext cx="777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dirty="0"/>
              <a:t>.355</a:t>
            </a:r>
          </a:p>
        </p:txBody>
      </p:sp>
      <p:sp>
        <p:nvSpPr>
          <p:cNvPr id="7179" name="Text Box 11"/>
          <p:cNvSpPr txBox="1">
            <a:spLocks noChangeArrowheads="1"/>
          </p:cNvSpPr>
          <p:nvPr/>
        </p:nvSpPr>
        <p:spPr bwMode="auto">
          <a:xfrm>
            <a:off x="6934200" y="2057400"/>
            <a:ext cx="777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dirty="0"/>
              <a:t>.319</a:t>
            </a:r>
          </a:p>
        </p:txBody>
      </p:sp>
      <p:sp>
        <p:nvSpPr>
          <p:cNvPr id="7180" name="Text Box 12"/>
          <p:cNvSpPr txBox="1">
            <a:spLocks noChangeArrowheads="1"/>
          </p:cNvSpPr>
          <p:nvPr/>
        </p:nvSpPr>
        <p:spPr bwMode="auto">
          <a:xfrm>
            <a:off x="6019800" y="4191000"/>
            <a:ext cx="777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dirty="0"/>
              <a:t>.278</a:t>
            </a:r>
          </a:p>
        </p:txBody>
      </p:sp>
      <p:pic>
        <p:nvPicPr>
          <p:cNvPr id="7181"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4953000"/>
            <a:ext cx="13716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85"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2895600"/>
            <a:ext cx="1270000" cy="273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86" name="Text Box 18"/>
          <p:cNvSpPr txBox="1">
            <a:spLocks noChangeArrowheads="1"/>
          </p:cNvSpPr>
          <p:nvPr/>
        </p:nvSpPr>
        <p:spPr bwMode="auto">
          <a:xfrm>
            <a:off x="685800" y="5181600"/>
            <a:ext cx="1301750" cy="16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b="1" dirty="0"/>
              <a:t>.321</a:t>
            </a:r>
          </a:p>
          <a:p>
            <a:endParaRPr lang="en-US" altLang="en-US" sz="1600" b="1" dirty="0"/>
          </a:p>
          <a:p>
            <a:r>
              <a:rPr lang="en-US" altLang="en-US" b="1" dirty="0"/>
              <a:t>Land Area</a:t>
            </a:r>
          </a:p>
          <a:p>
            <a:r>
              <a:rPr lang="en-US" altLang="en-US" b="1" dirty="0"/>
              <a:t>Weighted</a:t>
            </a:r>
          </a:p>
          <a:p>
            <a:r>
              <a:rPr lang="en-US" altLang="en-US" b="1" dirty="0"/>
              <a:t> Average</a:t>
            </a:r>
          </a:p>
        </p:txBody>
      </p:sp>
      <p:sp>
        <p:nvSpPr>
          <p:cNvPr id="7187" name="Text Box 19"/>
          <p:cNvSpPr txBox="1">
            <a:spLocks noChangeArrowheads="1"/>
          </p:cNvSpPr>
          <p:nvPr/>
        </p:nvSpPr>
        <p:spPr bwMode="auto">
          <a:xfrm>
            <a:off x="4289425" y="6172200"/>
            <a:ext cx="27098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dirty="0"/>
              <a:t>TOBS-biased stations removed.</a:t>
            </a:r>
          </a:p>
          <a:p>
            <a:r>
              <a:rPr lang="en-US" altLang="en-US" sz="1200" dirty="0"/>
              <a:t>Stations with known moves excluded.</a:t>
            </a:r>
          </a:p>
        </p:txBody>
      </p:sp>
    </p:spTree>
    <p:extLst>
      <p:ext uri="{BB962C8B-B14F-4D97-AF65-F5344CB8AC3E}">
        <p14:creationId xmlns:p14="http://schemas.microsoft.com/office/powerpoint/2010/main" val="26485547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NOAA adjustments work:</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905000"/>
            <a:ext cx="7239000" cy="4830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67566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6725" name="Picture 1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7400"/>
            <a:ext cx="4725988"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723" name="Picture 9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1828800"/>
            <a:ext cx="3217863" cy="251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724" name="Picture 10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8200" y="4191000"/>
            <a:ext cx="3244850" cy="251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39"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97800" y="2667000"/>
            <a:ext cx="1270000" cy="273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41" name="Text Box 17"/>
          <p:cNvSpPr txBox="1">
            <a:spLocks noChangeArrowheads="1"/>
          </p:cNvSpPr>
          <p:nvPr/>
        </p:nvSpPr>
        <p:spPr bwMode="auto">
          <a:xfrm>
            <a:off x="533400" y="5989638"/>
            <a:ext cx="2922588"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dirty="0"/>
              <a:t>TOBS-biased stations removed.</a:t>
            </a:r>
          </a:p>
          <a:p>
            <a:r>
              <a:rPr lang="en-US" altLang="en-US" sz="1200" dirty="0"/>
              <a:t>MMTS adjustments applied to Raw data.</a:t>
            </a:r>
          </a:p>
          <a:p>
            <a:r>
              <a:rPr lang="en-US" altLang="en-US" sz="1200" dirty="0"/>
              <a:t>Stations with known moves excluded.</a:t>
            </a:r>
          </a:p>
        </p:txBody>
      </p:sp>
      <p:sp>
        <p:nvSpPr>
          <p:cNvPr id="26656" name="Rectangle 32"/>
          <p:cNvSpPr>
            <a:spLocks noGrp="1" noChangeArrowheads="1"/>
          </p:cNvSpPr>
          <p:nvPr>
            <p:ph type="title"/>
          </p:nvPr>
        </p:nvSpPr>
        <p:spPr>
          <a:xfrm>
            <a:off x="1295400" y="76200"/>
            <a:ext cx="6705600" cy="762000"/>
          </a:xfrm>
        </p:spPr>
        <p:txBody>
          <a:bodyPr/>
          <a:lstStyle/>
          <a:p>
            <a:r>
              <a:rPr lang="en-US" altLang="en-US" sz="4000" dirty="0"/>
              <a:t>Comparisons </a:t>
            </a:r>
            <a:r>
              <a:rPr lang="en-US" altLang="en-US" sz="2400" dirty="0"/>
              <a:t>(Sample: All Stations)</a:t>
            </a:r>
          </a:p>
        </p:txBody>
      </p:sp>
      <p:sp>
        <p:nvSpPr>
          <p:cNvPr id="26657" name="Text Box 33"/>
          <p:cNvSpPr txBox="1">
            <a:spLocks noChangeArrowheads="1"/>
          </p:cNvSpPr>
          <p:nvPr/>
        </p:nvSpPr>
        <p:spPr bwMode="auto">
          <a:xfrm>
            <a:off x="2114550" y="762000"/>
            <a:ext cx="44831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altLang="en-US" dirty="0"/>
              <a:t>Raw, Class 1\2 (Compliant): </a:t>
            </a:r>
            <a:r>
              <a:rPr lang="en-US" altLang="en-US" b="1" dirty="0"/>
              <a:t>+0.182</a:t>
            </a:r>
          </a:p>
          <a:p>
            <a:pPr algn="r"/>
            <a:r>
              <a:rPr lang="en-US" altLang="en-US" dirty="0"/>
              <a:t>Raw, Class 3\4\5 (Non-Compliant): </a:t>
            </a:r>
            <a:r>
              <a:rPr lang="en-US" altLang="en-US" b="1" dirty="0"/>
              <a:t>+0.337</a:t>
            </a:r>
          </a:p>
          <a:p>
            <a:pPr algn="r"/>
            <a:r>
              <a:rPr lang="en-US" altLang="en-US" dirty="0"/>
              <a:t>NOAA-Adjusted, Class 1-5 (All): </a:t>
            </a:r>
            <a:r>
              <a:rPr lang="en-US" altLang="en-US" b="1" dirty="0"/>
              <a:t>+0.321</a:t>
            </a:r>
          </a:p>
        </p:txBody>
      </p:sp>
    </p:spTree>
    <p:extLst>
      <p:ext uri="{BB962C8B-B14F-4D97-AF65-F5344CB8AC3E}">
        <p14:creationId xmlns:p14="http://schemas.microsoft.com/office/powerpoint/2010/main" val="2150794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19200"/>
            <a:ext cx="7772400" cy="850392"/>
          </a:xfrm>
        </p:spPr>
        <p:txBody>
          <a:bodyPr/>
          <a:lstStyle/>
          <a:p>
            <a:r>
              <a:rPr lang="en-US" dirty="0" smtClean="0"/>
              <a:t>Summary:</a:t>
            </a:r>
            <a:endParaRPr lang="en-US" dirty="0"/>
          </a:p>
        </p:txBody>
      </p:sp>
      <p:sp>
        <p:nvSpPr>
          <p:cNvPr id="3" name="Text Placeholder 2"/>
          <p:cNvSpPr>
            <a:spLocks noGrp="1"/>
          </p:cNvSpPr>
          <p:nvPr>
            <p:ph type="body" idx="1"/>
          </p:nvPr>
        </p:nvSpPr>
        <p:spPr>
          <a:xfrm>
            <a:off x="533400" y="2057400"/>
            <a:ext cx="7772400" cy="4000936"/>
          </a:xfrm>
        </p:spPr>
        <p:txBody>
          <a:bodyPr/>
          <a:lstStyle/>
          <a:p>
            <a:r>
              <a:rPr lang="en-US" dirty="0" smtClean="0"/>
              <a:t>Well sited stations (Class 1-2) without need for any adjustments have a significantly lower temperature trend than  poorly sited stations.</a:t>
            </a:r>
          </a:p>
          <a:p>
            <a:endParaRPr lang="en-US" dirty="0"/>
          </a:p>
          <a:p>
            <a:r>
              <a:rPr lang="en-US" dirty="0" smtClean="0"/>
              <a:t>Poorly sited stations (Class 3-4-5) have a trend almost double well sited stations.</a:t>
            </a:r>
          </a:p>
          <a:p>
            <a:endParaRPr lang="en-US" dirty="0"/>
          </a:p>
          <a:p>
            <a:r>
              <a:rPr lang="en-US" dirty="0" smtClean="0"/>
              <a:t>The true climate signal is likely to be found in the stations that are well-sited, with no needs for adjustments of any kind.</a:t>
            </a:r>
            <a:endParaRPr lang="en-US" dirty="0"/>
          </a:p>
          <a:p>
            <a:endParaRPr lang="en-US" dirty="0" smtClean="0"/>
          </a:p>
          <a:p>
            <a:endParaRPr lang="en-US" dirty="0" smtClean="0"/>
          </a:p>
          <a:p>
            <a:endParaRPr lang="en-US" dirty="0"/>
          </a:p>
          <a:p>
            <a:endParaRPr lang="en-US" dirty="0"/>
          </a:p>
        </p:txBody>
      </p:sp>
    </p:spTree>
    <p:extLst>
      <p:ext uri="{BB962C8B-B14F-4D97-AF65-F5344CB8AC3E}">
        <p14:creationId xmlns:p14="http://schemas.microsoft.com/office/powerpoint/2010/main" val="25115764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19200"/>
            <a:ext cx="7772400" cy="850392"/>
          </a:xfrm>
        </p:spPr>
        <p:txBody>
          <a:bodyPr/>
          <a:lstStyle/>
          <a:p>
            <a:r>
              <a:rPr lang="en-US" dirty="0" smtClean="0"/>
              <a:t>Summary:</a:t>
            </a:r>
            <a:endParaRPr lang="en-US" dirty="0"/>
          </a:p>
        </p:txBody>
      </p:sp>
      <p:sp>
        <p:nvSpPr>
          <p:cNvPr id="3" name="Text Placeholder 2"/>
          <p:cNvSpPr>
            <a:spLocks noGrp="1"/>
          </p:cNvSpPr>
          <p:nvPr>
            <p:ph type="body" idx="1"/>
          </p:nvPr>
        </p:nvSpPr>
        <p:spPr>
          <a:xfrm>
            <a:off x="533400" y="2057400"/>
            <a:ext cx="7772400" cy="4648200"/>
          </a:xfrm>
        </p:spPr>
        <p:txBody>
          <a:bodyPr>
            <a:normAutofit/>
          </a:bodyPr>
          <a:lstStyle/>
          <a:p>
            <a:r>
              <a:rPr lang="en-US" dirty="0"/>
              <a:t>NOAA adjustments essentially </a:t>
            </a:r>
            <a:r>
              <a:rPr lang="en-US" dirty="0" smtClean="0"/>
              <a:t>erases </a:t>
            </a:r>
            <a:r>
              <a:rPr lang="en-US" dirty="0"/>
              <a:t>the </a:t>
            </a:r>
            <a:r>
              <a:rPr lang="en-US" dirty="0" smtClean="0"/>
              <a:t>true climate signal </a:t>
            </a:r>
            <a:r>
              <a:rPr lang="en-US" dirty="0"/>
              <a:t>from the well sited stations by adjusting them up to the “climatology” of the nearby (and majority) poorly sited stations.</a:t>
            </a:r>
          </a:p>
          <a:p>
            <a:endParaRPr lang="en-US" dirty="0"/>
          </a:p>
          <a:p>
            <a:r>
              <a:rPr lang="en-US" dirty="0" smtClean="0"/>
              <a:t>The result is a false warming signal based mostly on siting issues and NOAA adjustments.</a:t>
            </a:r>
          </a:p>
          <a:p>
            <a:endParaRPr lang="en-US" dirty="0"/>
          </a:p>
          <a:p>
            <a:r>
              <a:rPr lang="en-US" dirty="0" smtClean="0"/>
              <a:t>NOAA doesn’t see their own confirmation bias at work here and insists their adjustment processes are based on “sound science”.</a:t>
            </a:r>
          </a:p>
          <a:p>
            <a:endParaRPr lang="en-US" dirty="0"/>
          </a:p>
          <a:p>
            <a:r>
              <a:rPr lang="en-US" dirty="0" smtClean="0"/>
              <a:t>If that were true, NOAA wouldn’t need the USCRN, with state of the art sensors, perfect siting, and no need for adjustments.</a:t>
            </a:r>
            <a:endParaRPr lang="en-US" dirty="0"/>
          </a:p>
          <a:p>
            <a:endParaRPr lang="en-US" dirty="0" smtClean="0"/>
          </a:p>
          <a:p>
            <a:endParaRPr lang="en-US" dirty="0" smtClean="0"/>
          </a:p>
          <a:p>
            <a:endParaRPr lang="en-US" dirty="0"/>
          </a:p>
          <a:p>
            <a:endParaRPr lang="en-US" dirty="0"/>
          </a:p>
        </p:txBody>
      </p:sp>
    </p:spTree>
    <p:extLst>
      <p:ext uri="{BB962C8B-B14F-4D97-AF65-F5344CB8AC3E}">
        <p14:creationId xmlns:p14="http://schemas.microsoft.com/office/powerpoint/2010/main" val="17500635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19200"/>
            <a:ext cx="7772400" cy="850392"/>
          </a:xfrm>
        </p:spPr>
        <p:txBody>
          <a:bodyPr/>
          <a:lstStyle/>
          <a:p>
            <a:r>
              <a:rPr lang="en-US" dirty="0" smtClean="0"/>
              <a:t>Summary:</a:t>
            </a:r>
            <a:endParaRPr lang="en-US" dirty="0"/>
          </a:p>
        </p:txBody>
      </p:sp>
      <p:sp>
        <p:nvSpPr>
          <p:cNvPr id="3" name="Text Placeholder 2"/>
          <p:cNvSpPr>
            <a:spLocks noGrp="1"/>
          </p:cNvSpPr>
          <p:nvPr>
            <p:ph type="body" idx="1"/>
          </p:nvPr>
        </p:nvSpPr>
        <p:spPr>
          <a:xfrm>
            <a:off x="533400" y="2057400"/>
            <a:ext cx="7772400" cy="4648200"/>
          </a:xfrm>
        </p:spPr>
        <p:txBody>
          <a:bodyPr>
            <a:normAutofit/>
          </a:bodyPr>
          <a:lstStyle/>
          <a:p>
            <a:r>
              <a:rPr lang="en-US" dirty="0" smtClean="0"/>
              <a:t>As it stands, the U.S. Surface Temperature record ,</a:t>
            </a:r>
          </a:p>
          <a:p>
            <a:endParaRPr lang="en-US" dirty="0"/>
          </a:p>
          <a:p>
            <a:r>
              <a:rPr lang="en-US" sz="2400" dirty="0"/>
              <a:t>E</a:t>
            </a:r>
            <a:r>
              <a:rPr lang="en-US" sz="2400" dirty="0" smtClean="0"/>
              <a:t>liminates the climate signal from the most pristine stations</a:t>
            </a:r>
          </a:p>
          <a:p>
            <a:r>
              <a:rPr lang="en-US" sz="2400" dirty="0"/>
              <a:t>b</a:t>
            </a:r>
            <a:r>
              <a:rPr lang="en-US" sz="2400" dirty="0" smtClean="0"/>
              <a:t>y mixing the signal of the majority compromised station signals, combined with an overzealous adjustment scheme.</a:t>
            </a:r>
          </a:p>
          <a:p>
            <a:endParaRPr lang="en-US" sz="2400" dirty="0"/>
          </a:p>
          <a:p>
            <a:r>
              <a:rPr lang="en-US" sz="2400" dirty="0" smtClean="0"/>
              <a:t>The result temperature data set is is not “fit for purpose” and is not truly representative of the temperature history of the United States.</a:t>
            </a:r>
          </a:p>
          <a:p>
            <a:endParaRPr lang="en-US" dirty="0" smtClean="0"/>
          </a:p>
          <a:p>
            <a:endParaRPr lang="en-US" dirty="0"/>
          </a:p>
          <a:p>
            <a:endParaRPr lang="en-US" dirty="0"/>
          </a:p>
        </p:txBody>
      </p:sp>
    </p:spTree>
    <p:extLst>
      <p:ext uri="{BB962C8B-B14F-4D97-AF65-F5344CB8AC3E}">
        <p14:creationId xmlns:p14="http://schemas.microsoft.com/office/powerpoint/2010/main" val="752141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What was done on the Surface stations project</a:t>
            </a:r>
            <a:endParaRPr lang="en-US" dirty="0"/>
          </a:p>
        </p:txBody>
      </p:sp>
      <p:sp>
        <p:nvSpPr>
          <p:cNvPr id="3" name="Subtitle 2"/>
          <p:cNvSpPr>
            <a:spLocks noGrp="1"/>
          </p:cNvSpPr>
          <p:nvPr>
            <p:ph type="subTitle" idx="1"/>
          </p:nvPr>
        </p:nvSpPr>
        <p:spPr>
          <a:xfrm>
            <a:off x="533400" y="3228536"/>
            <a:ext cx="7854696" cy="3477064"/>
          </a:xfrm>
        </p:spPr>
        <p:txBody>
          <a:bodyPr>
            <a:normAutofit lnSpcReduction="10000"/>
          </a:bodyPr>
          <a:lstStyle/>
          <a:p>
            <a:pPr algn="l"/>
            <a:r>
              <a:rPr lang="en-US" dirty="0" smtClean="0"/>
              <a:t>The “best” stations  were selected based on metadata and Leroy 2010 (distance + surface area):</a:t>
            </a:r>
            <a:br>
              <a:rPr lang="en-US" dirty="0" smtClean="0"/>
            </a:br>
            <a:endParaRPr lang="en-US" dirty="0" smtClean="0"/>
          </a:p>
          <a:p>
            <a:pPr marL="457200" indent="-457200" algn="l">
              <a:buFont typeface="Arial" panose="020B0604020202020204" pitchFamily="34" charset="0"/>
              <a:buChar char="•"/>
            </a:pPr>
            <a:r>
              <a:rPr lang="en-US" dirty="0" smtClean="0"/>
              <a:t>Lack of station moves</a:t>
            </a:r>
          </a:p>
          <a:p>
            <a:pPr marL="457200" indent="-457200" algn="l">
              <a:buFont typeface="Arial" panose="020B0604020202020204" pitchFamily="34" charset="0"/>
              <a:buChar char="•"/>
            </a:pPr>
            <a:r>
              <a:rPr lang="en-US" dirty="0" smtClean="0"/>
              <a:t>Long period of record</a:t>
            </a:r>
          </a:p>
          <a:p>
            <a:pPr marL="457200" indent="-457200" algn="l">
              <a:buFont typeface="Arial" panose="020B0604020202020204" pitchFamily="34" charset="0"/>
              <a:buChar char="•"/>
            </a:pPr>
            <a:r>
              <a:rPr lang="en-US" dirty="0" smtClean="0"/>
              <a:t>No equipment changes</a:t>
            </a:r>
          </a:p>
          <a:p>
            <a:pPr marL="457200" indent="-457200" algn="l">
              <a:buFont typeface="Arial" panose="020B0604020202020204" pitchFamily="34" charset="0"/>
              <a:buChar char="•"/>
            </a:pPr>
            <a:r>
              <a:rPr lang="en-US" dirty="0" smtClean="0"/>
              <a:t>No change in Time of Observation</a:t>
            </a:r>
          </a:p>
          <a:p>
            <a:pPr marL="457200" indent="-457200" algn="l">
              <a:buFont typeface="Arial" panose="020B0604020202020204" pitchFamily="34" charset="0"/>
              <a:buChar char="•"/>
            </a:pPr>
            <a:r>
              <a:rPr lang="en-US" dirty="0" smtClean="0"/>
              <a:t>Siting in Class  1-2 (acceptable)</a:t>
            </a:r>
            <a:endParaRPr lang="en-US" dirty="0"/>
          </a:p>
        </p:txBody>
      </p:sp>
    </p:spTree>
    <p:extLst>
      <p:ext uri="{BB962C8B-B14F-4D97-AF65-F5344CB8AC3E}">
        <p14:creationId xmlns:p14="http://schemas.microsoft.com/office/powerpoint/2010/main" val="3516359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4172712"/>
          </a:xfrm>
        </p:spPr>
        <p:txBody>
          <a:bodyPr>
            <a:normAutofit/>
          </a:bodyPr>
          <a:lstStyle/>
          <a:p>
            <a:r>
              <a:rPr lang="en-US" dirty="0" smtClean="0"/>
              <a:t>A look at the condition of the</a:t>
            </a:r>
            <a:br>
              <a:rPr lang="en-US" dirty="0" smtClean="0"/>
            </a:br>
            <a:r>
              <a:rPr lang="en-US" dirty="0" smtClean="0"/>
              <a:t>USHCN surface measurement network – some of the worst of the worst stations</a:t>
            </a:r>
            <a:endParaRPr lang="en-US" dirty="0"/>
          </a:p>
        </p:txBody>
      </p:sp>
    </p:spTree>
    <p:extLst>
      <p:ext uri="{BB962C8B-B14F-4D97-AF65-F5344CB8AC3E}">
        <p14:creationId xmlns:p14="http://schemas.microsoft.com/office/powerpoint/2010/main" val="2141875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5232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80072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11228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94014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320869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47</TotalTime>
  <Words>549</Words>
  <Application>Microsoft Office PowerPoint</Application>
  <PresentationFormat>On-screen Show (4:3)</PresentationFormat>
  <Paragraphs>99</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Flow</vt:lpstr>
      <vt:lpstr>Final report on the Surface stations project</vt:lpstr>
      <vt:lpstr>What was done on the Surface stations project</vt:lpstr>
      <vt:lpstr>What was done on the Surface stations project</vt:lpstr>
      <vt:lpstr>A look at the condition of the USHCN surface measurement network – some of the worst of the worst stations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Class 1\2 (Compliant) Raw Data, All Stations</vt:lpstr>
      <vt:lpstr>Class 3\4\5 (Non-Compliant)  Raw Data, All Stations</vt:lpstr>
      <vt:lpstr>Class 1-5 (Compliant &amp; Non-Compliant) NOAA-Adjusted, All Stations</vt:lpstr>
      <vt:lpstr>How NOAA adjustments work:</vt:lpstr>
      <vt:lpstr>Comparisons (Sample: All Stations)</vt:lpstr>
      <vt:lpstr>Summary:</vt:lpstr>
      <vt:lpstr>Summary:</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Final report on the Surfacstations project</dc:title>
  <dc:creator>Anthony</dc:creator>
  <cp:lastModifiedBy>Anthony</cp:lastModifiedBy>
  <cp:revision>14</cp:revision>
  <dcterms:created xsi:type="dcterms:W3CDTF">2014-07-09T04:54:36Z</dcterms:created>
  <dcterms:modified xsi:type="dcterms:W3CDTF">2014-07-09T05:41:55Z</dcterms:modified>
</cp:coreProperties>
</file>