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03246-6A02-4977-90F0-86252FA385DC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65939F-582D-40AD-BD1A-9FCECB9130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a.gov/extreme2011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Anthony R. Lupo</a:t>
            </a:r>
          </a:p>
          <a:p>
            <a:r>
              <a:rPr lang="en-US" sz="1600" dirty="0" smtClean="0"/>
              <a:t>Department of Soil, Environmental, and Atmospheric Science</a:t>
            </a:r>
          </a:p>
          <a:p>
            <a:r>
              <a:rPr lang="en-US" sz="1600" dirty="0" smtClean="0"/>
              <a:t>302 E ABNR Building</a:t>
            </a:r>
          </a:p>
          <a:p>
            <a:r>
              <a:rPr lang="en-US" sz="1600" dirty="0" smtClean="0"/>
              <a:t>University of Missouri</a:t>
            </a:r>
          </a:p>
          <a:p>
            <a:r>
              <a:rPr lang="en-US" sz="1600" dirty="0" smtClean="0"/>
              <a:t>Columbia, MO 65211</a:t>
            </a:r>
          </a:p>
          <a:p>
            <a:endParaRPr lang="en-US" sz="1600" dirty="0"/>
          </a:p>
          <a:p>
            <a:r>
              <a:rPr lang="en-US" sz="1600" dirty="0" smtClean="0"/>
              <a:t>Seventh International Climate Change Conference, Chicago, IL 21- 23 May, 2012 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Global </a:t>
            </a:r>
            <a:r>
              <a:rPr lang="en-US" dirty="0"/>
              <a:t>W</a:t>
            </a:r>
            <a:r>
              <a:rPr lang="en-US" dirty="0" smtClean="0"/>
              <a:t>arming Causing Extreme Events?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4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Cyclones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828800"/>
            <a:ext cx="3733800" cy="3119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495579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5334000"/>
            <a:ext cx="592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= total hurricane occurrences            b = tropical storms only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1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tropical cyclone frequencies across the decades.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16013"/>
              </p:ext>
            </p:extLst>
          </p:nvPr>
        </p:nvGraphicFramePr>
        <p:xfrm>
          <a:off x="1447800" y="25146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1970-89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1990-1999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2000-2009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 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 3-5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 4-5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hur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TS+hur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83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Russian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hot summer of 2010 set many high temperature records during July and August 2010 over Eastern Europe and western Russia. (Lupo at al., 2012).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It was estimated over 50,000 Russian people perished due to the heat, pollution, and forest fires. (Russian Academy of Sciences).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Russian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Caused by prolonged blocking occurring over the region during May – August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098" name="Picture 2" descr="block2010fig1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579802"/>
            <a:ext cx="568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NCEP Reanalysis Pressure Level GrADS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37002"/>
            <a:ext cx="489615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Russian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Strong, long lived, blocking events compared to </a:t>
            </a:r>
            <a:r>
              <a:rPr lang="en-US" dirty="0" smtClean="0"/>
              <a:t>typical and </a:t>
            </a:r>
            <a:r>
              <a:rPr lang="en-US" dirty="0" smtClean="0"/>
              <a:t>warm season blocking.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study </a:t>
            </a:r>
            <a:r>
              <a:rPr lang="en-US" dirty="0" smtClean="0"/>
              <a:t>has shown that more spring season blocking can be linked to drought in western Russia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53492"/>
              </p:ext>
            </p:extLst>
          </p:nvPr>
        </p:nvGraphicFramePr>
        <p:xfrm>
          <a:off x="762000" y="2286000"/>
          <a:ext cx="7315201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773"/>
                <a:gridCol w="2612572"/>
                <a:gridCol w="1237534"/>
                <a:gridCol w="1162671"/>
                <a:gridCol w="1463651"/>
              </a:tblGrid>
              <a:tr h="487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Event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Onset / Termination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Duration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Intensity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Formation (longitude)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12Z 2 May / 00Z 24 May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00Z 22 June / 00Z 28 June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00Z 4 July / 00Z 30 July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2.44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12Z 31July / 00Z 16 August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84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Russian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in blocking has demonstrated summer season blocking is dominated by large-scale processes, whereas cold season blocking strongly depends on synoptic-scale transients.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about the blocking events contributing to the Russian drought?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Russian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Block center point height diagnostic (a = total and planetary-scale, b = synoptic-scale</a:t>
            </a:r>
            <a:r>
              <a:rPr lang="en-US" dirty="0" smtClean="0"/>
              <a:t>) </a:t>
            </a:r>
            <a:r>
              <a:rPr lang="en-US" sz="2800" dirty="0" smtClean="0"/>
              <a:t>from </a:t>
            </a:r>
            <a:r>
              <a:rPr lang="en-US" sz="2800" dirty="0" err="1" smtClean="0"/>
              <a:t>Hussain</a:t>
            </a:r>
            <a:r>
              <a:rPr lang="en-US" sz="2800" dirty="0" smtClean="0"/>
              <a:t> and Lupo (2010).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90618"/>
            <a:ext cx="639738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6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March 2012 was unusually warm across much of the USA, and in Missouri was about 8.5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above normal. How unusual was it?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warmest March in over 120 years of records. It was the largest warm anomaly for any month except December 1889 (about +9.5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initial examination of the causes center on;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preceding winter months warm and dry</a:t>
            </a:r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La Nina, and a strongly positive Arctic Oscillation</a:t>
            </a:r>
          </a:p>
          <a:p>
            <a:pPr lvl="1"/>
            <a:endParaRPr lang="en-US" dirty="0" smtClean="0"/>
          </a:p>
          <a:p>
            <a:pPr marL="32004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strong ridging over central North America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December 1889			March 2012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2209800"/>
            <a:ext cx="4851400" cy="374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71" y="2057400"/>
            <a:ext cx="5591175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2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/ Background</a:t>
            </a:r>
          </a:p>
          <a:p>
            <a:endParaRPr lang="en-US" dirty="0"/>
          </a:p>
          <a:p>
            <a:r>
              <a:rPr lang="en-US" dirty="0" smtClean="0"/>
              <a:t>Tropical Cyclones</a:t>
            </a:r>
          </a:p>
          <a:p>
            <a:endParaRPr lang="en-US" dirty="0"/>
          </a:p>
          <a:p>
            <a:r>
              <a:rPr lang="en-US" dirty="0" smtClean="0"/>
              <a:t>The 2010 Russian Drought</a:t>
            </a:r>
          </a:p>
          <a:p>
            <a:endParaRPr lang="en-US" dirty="0"/>
          </a:p>
          <a:p>
            <a:r>
              <a:rPr lang="en-US" dirty="0" smtClean="0"/>
              <a:t>March 2012</a:t>
            </a:r>
          </a:p>
          <a:p>
            <a:endParaRPr lang="en-US" dirty="0"/>
          </a:p>
          <a:p>
            <a:r>
              <a:rPr lang="en-US" dirty="0" smtClean="0"/>
              <a:t>Summary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tropical cyclones as an example here, there is </a:t>
            </a:r>
            <a:r>
              <a:rPr lang="en-US" dirty="0" smtClean="0"/>
              <a:t>little </a:t>
            </a:r>
            <a:r>
              <a:rPr lang="en-US" dirty="0" smtClean="0"/>
              <a:t>evidence that the occurrence of event-driven extreme events are on the increase due only to climate and climate change in the latter part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Events such as drought have occurred and will continue to occur in Eastern Europe and western Russia, historically we can link drought to blocking.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2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little evidence that extreme events occurring recently are events that are previously unknown.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Climate change in either direction will cause changes in the frequency of extreme events regionally, and globally.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Questions</a:t>
            </a:r>
          </a:p>
          <a:p>
            <a:endParaRPr lang="en-US" dirty="0"/>
          </a:p>
          <a:p>
            <a:r>
              <a:rPr lang="en-US" dirty="0" smtClean="0"/>
              <a:t>Comments</a:t>
            </a:r>
          </a:p>
          <a:p>
            <a:endParaRPr lang="en-US" dirty="0" smtClean="0"/>
          </a:p>
          <a:p>
            <a:r>
              <a:rPr lang="en-US" dirty="0" smtClean="0"/>
              <a:t>Criticisms</a:t>
            </a:r>
          </a:p>
          <a:p>
            <a:endParaRPr lang="en-US" dirty="0"/>
          </a:p>
          <a:p>
            <a:r>
              <a:rPr lang="en-US" dirty="0" smtClean="0"/>
              <a:t>Lupoa@missouri.edu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Extreme Events – What are they?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Temperature / precipitation: statistically these are occurrences in the tail(s) of a one(two) tail probability distribution or record setting events, and could be defined using return period.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Events causing human casualties and/or contributing to economical disasters. (e.g. tornadoes, floods, hurricanes, drought, etc..)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During 2011:  the USA suffered 14 </a:t>
            </a:r>
            <a:r>
              <a:rPr lang="en-US" dirty="0" smtClean="0"/>
              <a:t>One Billion </a:t>
            </a:r>
            <a:r>
              <a:rPr lang="en-US" dirty="0" smtClean="0"/>
              <a:t>dollar disasters.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(see </a:t>
            </a:r>
            <a:r>
              <a:rPr lang="en-US" sz="2400" dirty="0" smtClean="0">
                <a:hlinkClick r:id="rId2"/>
              </a:rPr>
              <a:t>http://www.noaa.gov/extreme2011/index.html</a:t>
            </a:r>
            <a:r>
              <a:rPr lang="en-US" sz="2400" dirty="0" smtClean="0"/>
              <a:t>)  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Often, these events are cited as evidence that the climate system has moved into a new regime, likely because of human activities, or that such an event is has not been observed in the modern era.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state of Missouri was impacted by two of these 14 events during 2011. The </a:t>
            </a:r>
            <a:r>
              <a:rPr lang="en-US" dirty="0" smtClean="0"/>
              <a:t>Missouri/Mississippi River </a:t>
            </a:r>
            <a:r>
              <a:rPr lang="en-US" dirty="0" smtClean="0"/>
              <a:t>Floods, and the Joplin Tornado.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USA was not the only place where extreme weather was found in 2011 and into 2012 (e.g., extreme cold in Europe and Alaska).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6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no one cause that can be ascribed to the occurrence of extreme events. These can be said to be the result of: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extreme atmospheric / climatic forcing processes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prolonged occurrence of events that are typically thought of as quiescent.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7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Extreme storms / storminess: caused by global warming?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General Circulation is driven by unequal heating (and as a consequence unequal mass distributions) across the globe </a:t>
            </a:r>
            <a:r>
              <a:rPr lang="en-US" sz="2800" dirty="0" smtClean="0"/>
              <a:t>due to mainly latitude </a:t>
            </a:r>
            <a:r>
              <a:rPr lang="en-US" sz="2800" dirty="0" smtClean="0"/>
              <a:t>and </a:t>
            </a:r>
            <a:r>
              <a:rPr lang="en-US" sz="2800" dirty="0" smtClean="0"/>
              <a:t>topography.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62198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32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Anthropogenic Global Warming (e.g., IPCC) will warm the artic regions faster, and the upper troposphere faster (“hot spot”).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Wouldn’t </a:t>
            </a:r>
            <a:r>
              <a:rPr lang="en-US" dirty="0" smtClean="0"/>
              <a:t>both actions slow down the General Circulation? Wouldn’t this make extreme storminess less likely?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studies maintain that human induced warming will cause / is causing an increase in tropical cyclone activity.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Lupo (2011) examined the global trends in tropical cyclones looking at individual basins as far back as there were reliable records.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</TotalTime>
  <Words>916</Words>
  <Application>Microsoft Office PowerPoint</Application>
  <PresentationFormat>On-screen Show (4:3)</PresentationFormat>
  <Paragraphs>203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Is Global Warming Causing Extreme Events? </vt:lpstr>
      <vt:lpstr>Outline</vt:lpstr>
      <vt:lpstr>Introduction</vt:lpstr>
      <vt:lpstr>Introduction</vt:lpstr>
      <vt:lpstr>Introduction</vt:lpstr>
      <vt:lpstr>Background</vt:lpstr>
      <vt:lpstr>Background</vt:lpstr>
      <vt:lpstr>Background</vt:lpstr>
      <vt:lpstr>Tropical Cyclones</vt:lpstr>
      <vt:lpstr>Tropical Cyclones</vt:lpstr>
      <vt:lpstr>Tropical Cyclones</vt:lpstr>
      <vt:lpstr>2010 Russian Drought</vt:lpstr>
      <vt:lpstr>2010 Russian Drought</vt:lpstr>
      <vt:lpstr>2010 Russian Drought</vt:lpstr>
      <vt:lpstr>2010 Russian Drought</vt:lpstr>
      <vt:lpstr>2010 Russian Drought</vt:lpstr>
      <vt:lpstr>March 2012</vt:lpstr>
      <vt:lpstr>March 2012</vt:lpstr>
      <vt:lpstr>March 2012</vt:lpstr>
      <vt:lpstr>Summary and Conclusions</vt:lpstr>
      <vt:lpstr>Summary and Conclusions</vt:lpstr>
      <vt:lpstr>Summary and Conclusion</vt:lpstr>
    </vt:vector>
  </TitlesOfParts>
  <Company>University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Global Warming Causing Extreme Events</dc:title>
  <dc:creator>CAFNR</dc:creator>
  <cp:lastModifiedBy>LarsenLT</cp:lastModifiedBy>
  <cp:revision>27</cp:revision>
  <dcterms:created xsi:type="dcterms:W3CDTF">2012-05-14T20:36:52Z</dcterms:created>
  <dcterms:modified xsi:type="dcterms:W3CDTF">2012-05-16T03:40:14Z</dcterms:modified>
</cp:coreProperties>
</file>