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Default Extension="tiff" ContentType="image/tiff"/>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8" r:id="rId3"/>
    <p:sldId id="311" r:id="rId4"/>
    <p:sldId id="315" r:id="rId5"/>
    <p:sldId id="312" r:id="rId6"/>
    <p:sldId id="313" r:id="rId7"/>
    <p:sldId id="295" r:id="rId8"/>
    <p:sldId id="257" r:id="rId9"/>
    <p:sldId id="306" r:id="rId10"/>
    <p:sldId id="259" r:id="rId11"/>
    <p:sldId id="260" r:id="rId12"/>
    <p:sldId id="269" r:id="rId13"/>
    <p:sldId id="270" r:id="rId14"/>
    <p:sldId id="271" r:id="rId15"/>
    <p:sldId id="272" r:id="rId16"/>
    <p:sldId id="261" r:id="rId17"/>
    <p:sldId id="262" r:id="rId18"/>
    <p:sldId id="263" r:id="rId19"/>
    <p:sldId id="264" r:id="rId20"/>
    <p:sldId id="265" r:id="rId21"/>
    <p:sldId id="266" r:id="rId22"/>
    <p:sldId id="267" r:id="rId23"/>
    <p:sldId id="268" r:id="rId24"/>
    <p:sldId id="273" r:id="rId25"/>
    <p:sldId id="292" r:id="rId26"/>
    <p:sldId id="293" r:id="rId27"/>
    <p:sldId id="294" r:id="rId28"/>
    <p:sldId id="299" r:id="rId29"/>
    <p:sldId id="281" r:id="rId30"/>
    <p:sldId id="274" r:id="rId31"/>
    <p:sldId id="280" r:id="rId32"/>
    <p:sldId id="276" r:id="rId33"/>
    <p:sldId id="275" r:id="rId34"/>
    <p:sldId id="279" r:id="rId35"/>
    <p:sldId id="277" r:id="rId36"/>
    <p:sldId id="282" r:id="rId37"/>
    <p:sldId id="283" r:id="rId38"/>
    <p:sldId id="284" r:id="rId39"/>
    <p:sldId id="285" r:id="rId40"/>
    <p:sldId id="318" r:id="rId41"/>
    <p:sldId id="286" r:id="rId42"/>
    <p:sldId id="287" r:id="rId43"/>
    <p:sldId id="288" r:id="rId44"/>
    <p:sldId id="308" r:id="rId45"/>
    <p:sldId id="289" r:id="rId46"/>
    <p:sldId id="291" r:id="rId47"/>
    <p:sldId id="290" r:id="rId48"/>
    <p:sldId id="296" r:id="rId49"/>
    <p:sldId id="320" r:id="rId50"/>
    <p:sldId id="309" r:id="rId51"/>
    <p:sldId id="300" r:id="rId52"/>
    <p:sldId id="301" r:id="rId53"/>
    <p:sldId id="302" r:id="rId54"/>
    <p:sldId id="303" r:id="rId55"/>
    <p:sldId id="304" r:id="rId56"/>
    <p:sldId id="310" r:id="rId57"/>
    <p:sldId id="317" r:id="rId58"/>
    <p:sldId id="319" r:id="rId59"/>
    <p:sldId id="305" r:id="rId60"/>
    <p:sldId id="307" r:id="rId61"/>
    <p:sldId id="31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436" autoAdjust="0"/>
    <p:restoredTop sz="94660"/>
  </p:normalViewPr>
  <p:slideViewPr>
    <p:cSldViewPr snapToGrid="0" snapToObjects="1">
      <p:cViewPr varScale="1">
        <p:scale>
          <a:sx n="117" d="100"/>
          <a:sy n="117" d="100"/>
        </p:scale>
        <p:origin x="-6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A9E2C-F1E0-E34E-A233-82123C0AAA04}"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A9E2C-F1E0-E34E-A233-82123C0AAA04}"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A9E2C-F1E0-E34E-A233-82123C0AAA04}"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A9E2C-F1E0-E34E-A233-82123C0AAA04}"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A9E2C-F1E0-E34E-A233-82123C0AAA04}"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A9E2C-F1E0-E34E-A233-82123C0AAA04}"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A9E2C-F1E0-E34E-A233-82123C0AAA04}" type="datetimeFigureOut">
              <a:rPr lang="en-US" smtClean="0"/>
              <a:pPr/>
              <a:t>5/15/12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A9E2C-F1E0-E34E-A233-82123C0AAA04}" type="datetimeFigureOut">
              <a:rPr lang="en-US" smtClean="0"/>
              <a:pPr/>
              <a:t>5/15/12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A9E2C-F1E0-E34E-A233-82123C0AAA04}" type="datetimeFigureOut">
              <a:rPr lang="en-US" smtClean="0"/>
              <a:pPr/>
              <a:t>5/15/12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A9E2C-F1E0-E34E-A233-82123C0AAA04}"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A9E2C-F1E0-E34E-A233-82123C0AAA04}"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9BED0-4AE1-E045-9B76-DD208D9D28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A9E2C-F1E0-E34E-A233-82123C0AAA04}" type="datetimeFigureOut">
              <a:rPr lang="en-US" smtClean="0"/>
              <a:pPr/>
              <a:t>5/15/12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9BED0-4AE1-E045-9B76-DD208D9D28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Oceans of Evidence</a:t>
            </a:r>
            <a:endParaRPr lang="en-US" dirty="0"/>
          </a:p>
        </p:txBody>
      </p:sp>
      <p:sp>
        <p:nvSpPr>
          <p:cNvPr id="3" name="Subtitle 2"/>
          <p:cNvSpPr>
            <a:spLocks noGrp="1"/>
          </p:cNvSpPr>
          <p:nvPr>
            <p:ph type="subTitle" idx="1"/>
          </p:nvPr>
        </p:nvSpPr>
        <p:spPr/>
        <p:txBody>
          <a:bodyPr/>
          <a:lstStyle/>
          <a:p>
            <a:r>
              <a:rPr lang="en-US" dirty="0" smtClean="0"/>
              <a:t>Some Interesting IPCC inspired linkage to weather,  and Acing  and Icing the Case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Off Thanks to the IPCC</a:t>
            </a:r>
            <a:endParaRPr lang="en-US" dirty="0"/>
          </a:p>
        </p:txBody>
      </p:sp>
      <p:sp>
        <p:nvSpPr>
          <p:cNvPr id="3" name="Content Placeholder 2"/>
          <p:cNvSpPr>
            <a:spLocks noGrp="1"/>
          </p:cNvSpPr>
          <p:nvPr>
            <p:ph idx="1"/>
          </p:nvPr>
        </p:nvSpPr>
        <p:spPr/>
        <p:txBody>
          <a:bodyPr/>
          <a:lstStyle/>
          <a:p>
            <a:r>
              <a:rPr lang="en-US" dirty="0" smtClean="0"/>
              <a:t>By  debunking their trapping hot spot theory, look what I  found</a:t>
            </a:r>
          </a:p>
          <a:p>
            <a:r>
              <a:rPr lang="en-US" dirty="0" smtClean="0"/>
              <a:t>1) A powerful link to Ace Index</a:t>
            </a:r>
          </a:p>
          <a:p>
            <a:r>
              <a:rPr lang="en-US" dirty="0" smtClean="0"/>
              <a:t>2) Relationship to Us Tornadoes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Bottom  10 Ace Years</a:t>
            </a:r>
            <a:br>
              <a:rPr lang="en-US" dirty="0" smtClean="0"/>
            </a:br>
            <a:r>
              <a:rPr lang="en-US" dirty="0" smtClean="0"/>
              <a:t>400 </a:t>
            </a:r>
            <a:r>
              <a:rPr lang="en-US" dirty="0" err="1" smtClean="0"/>
              <a:t>mb</a:t>
            </a:r>
            <a:r>
              <a:rPr lang="en-US" dirty="0" smtClean="0"/>
              <a:t> March ( WARM OVER COLD SIGNAL!</a:t>
            </a:r>
            <a:endParaRPr lang="en-US" dirty="0"/>
          </a:p>
        </p:txBody>
      </p:sp>
      <p:pic>
        <p:nvPicPr>
          <p:cNvPr id="4" name="Content Placeholder 3" descr="low ace march.png"/>
          <p:cNvPicPr>
            <a:picLocks noGrp="1" noChangeAspect="1"/>
          </p:cNvPicPr>
          <p:nvPr>
            <p:ph idx="1"/>
          </p:nvPr>
        </p:nvPicPr>
        <p:blipFill>
          <a:blip r:embed="rId2"/>
          <a:srcRect l="-20319" r="-20319"/>
          <a:stretch>
            <a:fillRect/>
          </a:stretch>
        </p:blipFill>
        <p:spPr>
          <a:xfrm>
            <a:off x="457200" y="2620623"/>
            <a:ext cx="7249866" cy="3987147"/>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Ace years, notice double warmth, weak cool where TUTT will be</a:t>
            </a:r>
            <a:br>
              <a:rPr lang="en-US" dirty="0" smtClean="0"/>
            </a:br>
            <a:r>
              <a:rPr lang="en-US" dirty="0" smtClean="0"/>
              <a:t>COLD OVER WARM SIGNAL!</a:t>
            </a:r>
            <a:endParaRPr lang="en-US" dirty="0"/>
          </a:p>
        </p:txBody>
      </p:sp>
      <p:pic>
        <p:nvPicPr>
          <p:cNvPr id="4" name="Content Placeholder 3" descr="71.58.109.165.118.16.40.41.png"/>
          <p:cNvPicPr>
            <a:picLocks noGrp="1" noChangeAspect="1"/>
          </p:cNvPicPr>
          <p:nvPr>
            <p:ph idx="1"/>
          </p:nvPr>
        </p:nvPicPr>
        <p:blipFill>
          <a:blip r:embed="rId2"/>
          <a:srcRect l="-20319" r="-20319"/>
          <a:stretch>
            <a:fillRect/>
          </a:stretch>
        </p:blipFill>
        <p:spPr>
          <a:xfrm>
            <a:off x="218390" y="2041651"/>
            <a:ext cx="8229600" cy="4525963"/>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wild. The two hyper Nino years </a:t>
            </a:r>
            <a:r>
              <a:rPr lang="en-US" dirty="0" err="1" smtClean="0"/>
              <a:t>vs</a:t>
            </a:r>
            <a:r>
              <a:rPr lang="en-US" dirty="0" smtClean="0"/>
              <a:t> low ace years ( 8 of them  </a:t>
            </a:r>
            <a:r>
              <a:rPr lang="en-US" dirty="0" err="1" smtClean="0"/>
              <a:t>nino</a:t>
            </a:r>
            <a:r>
              <a:rPr lang="en-US" dirty="0" smtClean="0"/>
              <a:t>)</a:t>
            </a:r>
            <a:endParaRPr lang="en-US" dirty="0"/>
          </a:p>
        </p:txBody>
      </p:sp>
      <p:pic>
        <p:nvPicPr>
          <p:cNvPr id="4" name="Content Placeholder 3" descr="low ace  vs  high ace nino.png"/>
          <p:cNvPicPr>
            <a:picLocks noGrp="1" noChangeAspect="1"/>
          </p:cNvPicPr>
          <p:nvPr>
            <p:ph idx="1"/>
          </p:nvPr>
        </p:nvPicPr>
        <p:blipFill>
          <a:blip r:embed="rId2"/>
          <a:srcRect t="-1970" b="-1970"/>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year ( have  below normal ace)</a:t>
            </a:r>
            <a:endParaRPr lang="en-US" dirty="0"/>
          </a:p>
        </p:txBody>
      </p:sp>
      <p:pic>
        <p:nvPicPr>
          <p:cNvPr id="4" name="Content Placeholder 3" descr="this year.png"/>
          <p:cNvPicPr>
            <a:picLocks noGrp="1" noChangeAspect="1"/>
          </p:cNvPicPr>
          <p:nvPr>
            <p:ph idx="1"/>
          </p:nvPr>
        </p:nvPicPr>
        <p:blipFill>
          <a:blip r:embed="rId2"/>
          <a:srcRect t="-10441" b="-10441"/>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idea</a:t>
            </a:r>
            <a:endParaRPr lang="en-US" dirty="0"/>
          </a:p>
        </p:txBody>
      </p:sp>
      <p:sp>
        <p:nvSpPr>
          <p:cNvPr id="3" name="Content Placeholder 2"/>
          <p:cNvSpPr>
            <a:spLocks noGrp="1"/>
          </p:cNvSpPr>
          <p:nvPr>
            <p:ph idx="1"/>
          </p:nvPr>
        </p:nvSpPr>
        <p:spPr/>
        <p:txBody>
          <a:bodyPr/>
          <a:lstStyle/>
          <a:p>
            <a:r>
              <a:rPr lang="en-US" dirty="0" smtClean="0"/>
              <a:t>400 MB   global Change in temp year to year determines  tornado season total against previous year</a:t>
            </a:r>
          </a:p>
          <a:p>
            <a:endParaRPr lang="en-US" dirty="0" smtClean="0"/>
          </a:p>
          <a:p>
            <a:r>
              <a:rPr lang="en-US" dirty="0" smtClean="0"/>
              <a:t>Theory is the colder it is globally, the more chance for troughs to be stronger over US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Tornado totals</a:t>
            </a:r>
            <a:endParaRPr lang="en-US"/>
          </a:p>
        </p:txBody>
      </p:sp>
      <p:pic>
        <p:nvPicPr>
          <p:cNvPr id="6" name="Content Placeholder 5" descr="torngraph.png"/>
          <p:cNvPicPr>
            <a:picLocks noGrp="1" noChangeAspect="1"/>
          </p:cNvPicPr>
          <p:nvPr>
            <p:ph idx="1"/>
          </p:nvPr>
        </p:nvPicPr>
        <p:blipFill>
          <a:blip r:embed="rId2"/>
          <a:srcRect l="-9170" r="-9170"/>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Yellow </a:t>
            </a:r>
            <a:r>
              <a:rPr lang="en-US" dirty="0" err="1" smtClean="0"/>
              <a:t>vs</a:t>
            </a:r>
            <a:r>
              <a:rPr lang="en-US" dirty="0" smtClean="0"/>
              <a:t> 6  increase</a:t>
            </a:r>
            <a:endParaRPr lang="en-US" dirty="0"/>
          </a:p>
        </p:txBody>
      </p:sp>
      <p:pic>
        <p:nvPicPr>
          <p:cNvPr id="4" name="Content Placeholder 3" descr="o5-06.png"/>
          <p:cNvPicPr>
            <a:picLocks noGrp="1" noChangeAspect="1"/>
          </p:cNvPicPr>
          <p:nvPr>
            <p:ph idx="1"/>
          </p:nvPr>
        </p:nvPicPr>
        <p:blipFill>
          <a:blip r:embed="rId2"/>
          <a:srcRect t="-5481" b="-5481"/>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purple pink </a:t>
            </a:r>
            <a:r>
              <a:rPr lang="en-US" dirty="0" err="1" smtClean="0"/>
              <a:t>vs</a:t>
            </a:r>
            <a:r>
              <a:rPr lang="en-US" dirty="0" smtClean="0"/>
              <a:t> 7 ( slight) decrease</a:t>
            </a:r>
            <a:endParaRPr lang="en-US" dirty="0"/>
          </a:p>
        </p:txBody>
      </p:sp>
      <p:pic>
        <p:nvPicPr>
          <p:cNvPr id="4" name="Content Placeholder 3" descr="06-07.png"/>
          <p:cNvPicPr>
            <a:picLocks noGrp="1" noChangeAspect="1"/>
          </p:cNvPicPr>
          <p:nvPr>
            <p:ph idx="1"/>
          </p:nvPr>
        </p:nvPicPr>
        <p:blipFill>
          <a:blip r:embed="rId2"/>
          <a:srcRect t="-987" b="-98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vs</a:t>
            </a:r>
            <a:r>
              <a:rPr lang="en-US" dirty="0" smtClean="0"/>
              <a:t>  8 Increase</a:t>
            </a:r>
            <a:endParaRPr lang="en-US" dirty="0"/>
          </a:p>
        </p:txBody>
      </p:sp>
      <p:pic>
        <p:nvPicPr>
          <p:cNvPr id="4" name="Content Placeholder 3" descr="07-08.png"/>
          <p:cNvPicPr>
            <a:picLocks noGrp="1" noChangeAspect="1"/>
          </p:cNvPicPr>
          <p:nvPr>
            <p:ph idx="1"/>
          </p:nvPr>
        </p:nvPicPr>
        <p:blipFill>
          <a:blip r:embed="rId2"/>
          <a:srcRect l="-1561" r="-1561"/>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Come from the Private Sector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Don’t Get Paid for Ideas,  but for the result of our ideas.  And we don’t get paid much, or for long, if wrong.  Not only is this different from current AGW crowd,  but if they have their way, even if we are right, we wont get paid, and if they are wrong, they will.</a:t>
            </a:r>
          </a:p>
          <a:p>
            <a:pPr>
              <a:buNone/>
            </a:pPr>
            <a:endParaRPr lang="en-US" dirty="0" smtClean="0"/>
          </a:p>
          <a:p>
            <a:pPr>
              <a:buNone/>
            </a:pPr>
            <a:r>
              <a:rPr lang="en-US" dirty="0" smtClean="0"/>
              <a:t>Private sector Sales pitch.  </a:t>
            </a:r>
            <a:r>
              <a:rPr lang="en-US" dirty="0" err="1" smtClean="0"/>
              <a:t>Heh</a:t>
            </a:r>
            <a:r>
              <a:rPr lang="en-US" dirty="0" smtClean="0"/>
              <a:t> try my product, and if you see value,  lets talk.</a:t>
            </a:r>
          </a:p>
          <a:p>
            <a:pPr>
              <a:buNone/>
            </a:pPr>
            <a:r>
              <a:rPr lang="en-US" dirty="0" smtClean="0"/>
              <a:t>AGW :  Here’s my idea,  lets not talk, where’s my grant?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dirty="0" err="1" smtClean="0"/>
              <a:t>vs</a:t>
            </a:r>
            <a:r>
              <a:rPr lang="en-US" dirty="0" smtClean="0"/>
              <a:t>  9 (  decrease)</a:t>
            </a:r>
            <a:endParaRPr lang="en-US" dirty="0"/>
          </a:p>
        </p:txBody>
      </p:sp>
      <p:pic>
        <p:nvPicPr>
          <p:cNvPr id="4" name="Content Placeholder 3" descr="08-09.png"/>
          <p:cNvPicPr>
            <a:picLocks noGrp="1" noChangeAspect="1"/>
          </p:cNvPicPr>
          <p:nvPr>
            <p:ph idx="1"/>
          </p:nvPr>
        </p:nvPicPr>
        <p:blipFill>
          <a:blip r:embed="rId2"/>
          <a:srcRect t="-1781" b="-1781"/>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vs</a:t>
            </a:r>
            <a:r>
              <a:rPr lang="en-US" dirty="0" smtClean="0"/>
              <a:t>  10  decrease</a:t>
            </a:r>
            <a:endParaRPr lang="en-US" dirty="0"/>
          </a:p>
        </p:txBody>
      </p:sp>
      <p:pic>
        <p:nvPicPr>
          <p:cNvPr id="4" name="Content Placeholder 3" descr="09-10.png"/>
          <p:cNvPicPr>
            <a:picLocks noGrp="1" noChangeAspect="1"/>
          </p:cNvPicPr>
          <p:nvPr>
            <p:ph idx="1"/>
          </p:nvPr>
        </p:nvPicPr>
        <p:blipFill>
          <a:blip r:embed="rId2"/>
          <a:srcRect t="-4634" b="-4634"/>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vs</a:t>
            </a:r>
            <a:r>
              <a:rPr lang="en-US" dirty="0" smtClean="0"/>
              <a:t> 11 increase</a:t>
            </a:r>
            <a:endParaRPr lang="en-US" dirty="0"/>
          </a:p>
        </p:txBody>
      </p:sp>
      <p:pic>
        <p:nvPicPr>
          <p:cNvPr id="4" name="Content Placeholder 3" descr="10-11.png"/>
          <p:cNvPicPr>
            <a:picLocks noGrp="1" noChangeAspect="1"/>
          </p:cNvPicPr>
          <p:nvPr>
            <p:ph idx="1"/>
          </p:nvPr>
        </p:nvPicPr>
        <p:blipFill>
          <a:blip r:embed="rId2"/>
          <a:srcRect l="-1811" r="-1811"/>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year </a:t>
            </a:r>
            <a:r>
              <a:rPr lang="en-US" dirty="0" err="1" smtClean="0"/>
              <a:t>vs</a:t>
            </a:r>
            <a:r>
              <a:rPr lang="en-US" dirty="0" smtClean="0"/>
              <a:t> last ( only 2 outbreaks were when temp colder)</a:t>
            </a:r>
            <a:endParaRPr lang="en-US" dirty="0"/>
          </a:p>
        </p:txBody>
      </p:sp>
      <p:pic>
        <p:nvPicPr>
          <p:cNvPr id="6" name="Content Placeholder 5" descr="Screen shot 2012-05-13 at 11.36.26 AM.png"/>
          <p:cNvPicPr>
            <a:picLocks noGrp="1" noChangeAspect="1"/>
          </p:cNvPicPr>
          <p:nvPr>
            <p:ph idx="1"/>
          </p:nvPr>
        </p:nvPicPr>
        <p:blipFill>
          <a:blip r:embed="rId2"/>
          <a:srcRect t="-4432" b="-4432"/>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Questions for me</a:t>
            </a:r>
            <a:endParaRPr lang="en-US" dirty="0"/>
          </a:p>
        </p:txBody>
      </p:sp>
      <p:sp>
        <p:nvSpPr>
          <p:cNvPr id="3" name="Content Placeholder 2"/>
          <p:cNvSpPr>
            <a:spLocks noGrp="1"/>
          </p:cNvSpPr>
          <p:nvPr>
            <p:ph idx="1"/>
          </p:nvPr>
        </p:nvSpPr>
        <p:spPr/>
        <p:txBody>
          <a:bodyPr/>
          <a:lstStyle/>
          <a:p>
            <a:r>
              <a:rPr lang="en-US" dirty="0" smtClean="0"/>
              <a:t>1) Will I have to thank the IPCC  when I get my Nobel Prize</a:t>
            </a:r>
          </a:p>
          <a:p>
            <a:r>
              <a:rPr lang="en-US" dirty="0" smtClean="0"/>
              <a:t>2) Can I play myself in </a:t>
            </a:r>
            <a:r>
              <a:rPr lang="en-US" smtClean="0"/>
              <a:t>the movie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start all this off</a:t>
            </a:r>
            <a:endParaRPr lang="en-US" dirty="0"/>
          </a:p>
        </p:txBody>
      </p:sp>
      <p:pic>
        <p:nvPicPr>
          <p:cNvPr id="4" name="Content Placeholder 3" descr="hc.png"/>
          <p:cNvPicPr>
            <a:picLocks noGrp="1" noChangeAspect="1"/>
          </p:cNvPicPr>
          <p:nvPr>
            <p:ph idx="1"/>
          </p:nvPr>
        </p:nvPicPr>
        <p:blipFill>
          <a:blip r:embed="rId2"/>
          <a:srcRect l="-24753" r="-24753"/>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 me get this straight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co2  .004 of atmosphere</a:t>
            </a:r>
          </a:p>
          <a:p>
            <a:r>
              <a:rPr lang="en-US" dirty="0" smtClean="0"/>
              <a:t> man contribution 3-5% .  DOE figures, not EIB, not CATO, not  YMCA or </a:t>
            </a:r>
            <a:r>
              <a:rPr lang="en-US" dirty="0" err="1" smtClean="0"/>
              <a:t>RunDMC</a:t>
            </a:r>
            <a:r>
              <a:rPr lang="en-US" dirty="0" smtClean="0"/>
              <a:t> </a:t>
            </a:r>
          </a:p>
          <a:p>
            <a:r>
              <a:rPr lang="en-US" dirty="0" smtClean="0"/>
              <a:t>Using 5%, that means man has put in .0002</a:t>
            </a:r>
          </a:p>
          <a:p>
            <a:r>
              <a:rPr lang="en-US" dirty="0" smtClean="0"/>
              <a:t>Termites 2.5 times mans input</a:t>
            </a:r>
          </a:p>
          <a:p>
            <a:r>
              <a:rPr lang="en-US" dirty="0" smtClean="0"/>
              <a:t>So  we are to believe, that  a  “GHG” that is 1/400</a:t>
            </a:r>
            <a:r>
              <a:rPr lang="en-US" baseline="30000" dirty="0" smtClean="0"/>
              <a:t>th</a:t>
            </a:r>
            <a:r>
              <a:rPr lang="en-US" dirty="0" smtClean="0"/>
              <a:t> of the “GHG” , that we have put in .0002 of something that has 1/1000</a:t>
            </a:r>
            <a:r>
              <a:rPr lang="en-US" baseline="30000" dirty="0" smtClean="0"/>
              <a:t>th</a:t>
            </a:r>
            <a:r>
              <a:rPr lang="en-US" dirty="0" smtClean="0"/>
              <a:t> of the heat capacity of the oceans, is ruining the planet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there is more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 on its worst day puts in  20%.  Meaning we have contributed .00004 to this whole mess</a:t>
            </a:r>
          </a:p>
          <a:p>
            <a:r>
              <a:rPr lang="en-US" dirty="0" smtClean="0"/>
              <a:t>Yearly basis 1.5 </a:t>
            </a:r>
            <a:r>
              <a:rPr lang="en-US" dirty="0" err="1" smtClean="0"/>
              <a:t>ppm</a:t>
            </a:r>
            <a:endParaRPr lang="en-US" dirty="0" smtClean="0"/>
          </a:p>
          <a:p>
            <a:r>
              <a:rPr lang="en-US" dirty="0" smtClean="0"/>
              <a:t>5% man</a:t>
            </a:r>
          </a:p>
          <a:p>
            <a:r>
              <a:rPr lang="en-US" dirty="0" smtClean="0"/>
              <a:t>.075 </a:t>
            </a:r>
            <a:r>
              <a:rPr lang="en-US" dirty="0" err="1" smtClean="0"/>
              <a:t>ppm</a:t>
            </a:r>
            <a:r>
              <a:rPr lang="en-US" dirty="0" smtClean="0"/>
              <a:t>. US  20%  or .015 </a:t>
            </a:r>
            <a:r>
              <a:rPr lang="en-US" dirty="0" err="1" smtClean="0"/>
              <a:t>ppm</a:t>
            </a:r>
            <a:endParaRPr lang="en-US" dirty="0" smtClean="0"/>
          </a:p>
          <a:p>
            <a:r>
              <a:rPr lang="en-US" dirty="0" smtClean="0"/>
              <a:t>That’s  .15 pp10m</a:t>
            </a:r>
          </a:p>
          <a:p>
            <a:r>
              <a:rPr lang="en-US" dirty="0" smtClean="0"/>
              <a:t>1.5 pp100million</a:t>
            </a:r>
          </a:p>
          <a:p>
            <a:r>
              <a:rPr lang="en-US" dirty="0" smtClean="0"/>
              <a:t>15 parts per billion</a:t>
            </a:r>
          </a:p>
          <a:p>
            <a:r>
              <a:rPr lang="en-US" dirty="0" smtClean="0"/>
              <a:t>AGW agenda Conclusion. Destroy our way of life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the show, this is it</a:t>
            </a:r>
            <a:endParaRPr lang="en-US" dirty="0"/>
          </a:p>
        </p:txBody>
      </p:sp>
      <p:pic>
        <p:nvPicPr>
          <p:cNvPr id="4" name="Content Placeholder 3" descr="Screen shot 2012-05-07 at 7.44.49 PM.png"/>
          <p:cNvPicPr>
            <a:picLocks noGrp="1" noChangeAspect="1"/>
          </p:cNvPicPr>
          <p:nvPr>
            <p:ph idx="1"/>
          </p:nvPr>
        </p:nvPicPr>
        <p:blipFill>
          <a:blip r:embed="rId2"/>
          <a:srcRect l="-25278" r="-25278"/>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PDO/AMO on US</a:t>
            </a:r>
            <a:br>
              <a:rPr lang="en-US" dirty="0" smtClean="0"/>
            </a:br>
            <a:r>
              <a:rPr lang="en-US" dirty="0" smtClean="0"/>
              <a:t>( court Brian Bledsoe)</a:t>
            </a:r>
            <a:endParaRPr lang="en-US" dirty="0"/>
          </a:p>
        </p:txBody>
      </p:sp>
      <p:pic>
        <p:nvPicPr>
          <p:cNvPr id="4" name="Content Placeholder 3" descr="04mcabefig4lg.png"/>
          <p:cNvPicPr>
            <a:picLocks noGrp="1" noChangeAspect="1"/>
          </p:cNvPicPr>
          <p:nvPr>
            <p:ph idx="1"/>
          </p:nvPr>
        </p:nvPicPr>
        <p:blipFill>
          <a:blip r:embed="rId2"/>
          <a:srcRect l="-14529" r="-14529"/>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Times have changed  Look at this charts</a:t>
            </a:r>
            <a:endParaRPr lang="en-US" dirty="0"/>
          </a:p>
        </p:txBody>
      </p:sp>
      <p:pic>
        <p:nvPicPr>
          <p:cNvPr id="4" name="Content Placeholder 3" descr="evidence.png"/>
          <p:cNvPicPr>
            <a:picLocks noGrp="1" noChangeAspect="1"/>
          </p:cNvPicPr>
          <p:nvPr>
            <p:ph idx="1"/>
          </p:nvPr>
        </p:nvPicPr>
        <p:blipFill>
          <a:blip r:embed="rId2"/>
          <a:srcRect l="-13262" r="-13262"/>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the Ace  ( Dr Spencer)</a:t>
            </a:r>
            <a:endParaRPr lang="en-US" dirty="0"/>
          </a:p>
        </p:txBody>
      </p:sp>
      <p:pic>
        <p:nvPicPr>
          <p:cNvPr id="4" name="Content Placeholder 3" descr="PDO-index-since-1900.jpg"/>
          <p:cNvPicPr>
            <a:picLocks noGrp="1" noChangeAspect="1"/>
          </p:cNvPicPr>
          <p:nvPr>
            <p:ph idx="1"/>
          </p:nvPr>
        </p:nvPicPr>
        <p:blipFill>
          <a:blip r:embed="rId2"/>
          <a:srcRect l="-5740" r="-5740"/>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  PDO</a:t>
            </a:r>
            <a:endParaRPr lang="en-US" dirty="0"/>
          </a:p>
        </p:txBody>
      </p:sp>
      <p:pic>
        <p:nvPicPr>
          <p:cNvPr id="4" name="Content Placeholder 3" descr="pdo_latest-1.tif.tiff"/>
          <p:cNvPicPr>
            <a:picLocks noGrp="1" noChangeAspect="1"/>
          </p:cNvPicPr>
          <p:nvPr>
            <p:ph idx="1"/>
          </p:nvPr>
        </p:nvPicPr>
        <p:blipFill>
          <a:blip r:embed="rId2"/>
          <a:srcRect l="-18262" r="-18262"/>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amo</a:t>
            </a:r>
            <a:endParaRPr lang="en-US" dirty="0"/>
          </a:p>
        </p:txBody>
      </p:sp>
      <p:pic>
        <p:nvPicPr>
          <p:cNvPr id="4" name="Content Placeholder 3" descr="Screen shot 2012-05-04 at 11.05.26 PM.png"/>
          <p:cNvPicPr>
            <a:picLocks noGrp="1" noChangeAspect="1"/>
          </p:cNvPicPr>
          <p:nvPr>
            <p:ph idx="1"/>
          </p:nvPr>
        </p:nvPicPr>
        <p:blipFill>
          <a:blip r:embed="rId2"/>
          <a:srcRect t="-2496" b="-2496"/>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 </a:t>
            </a:r>
            <a:r>
              <a:rPr lang="en-US" dirty="0" err="1" smtClean="0"/>
              <a:t>Maue</a:t>
            </a:r>
            <a:r>
              <a:rPr lang="en-US" dirty="0" smtClean="0"/>
              <a:t> global ace. </a:t>
            </a:r>
            <a:endParaRPr lang="en-US" dirty="0"/>
          </a:p>
        </p:txBody>
      </p:sp>
      <p:pic>
        <p:nvPicPr>
          <p:cNvPr id="6" name="Content Placeholder 5" descr="Screen shot 2012-05-07 at 7.58.18 PM.png"/>
          <p:cNvPicPr>
            <a:picLocks noGrp="1" noChangeAspect="1"/>
          </p:cNvPicPr>
          <p:nvPr>
            <p:ph idx="1"/>
          </p:nvPr>
        </p:nvPicPr>
        <p:blipFill>
          <a:blip r:embed="rId2"/>
          <a:srcRect t="-5820" b="-5820"/>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Heat Content</a:t>
            </a:r>
            <a:endParaRPr lang="en-US" dirty="0"/>
          </a:p>
        </p:txBody>
      </p:sp>
      <p:pic>
        <p:nvPicPr>
          <p:cNvPr id="4" name="Content Placeholder 3" descr="heat_content55-07.png"/>
          <p:cNvPicPr>
            <a:picLocks noGrp="1" noChangeAspect="1"/>
          </p:cNvPicPr>
          <p:nvPr>
            <p:ph idx="1"/>
          </p:nvPr>
        </p:nvPicPr>
        <p:blipFill>
          <a:blip r:embed="rId2"/>
          <a:srcRect l="-11039" r="-11039"/>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warmer than 76, or is it ?</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Crucial assumptions</a:t>
            </a:r>
          </a:p>
          <a:p>
            <a:pPr marL="514350" indent="-514350">
              <a:buAutoNum type="arabicParenR"/>
            </a:pPr>
            <a:r>
              <a:rPr lang="en-US" dirty="0" smtClean="0"/>
              <a:t>Tropical cyclones essential in redistribution of energy</a:t>
            </a:r>
          </a:p>
          <a:p>
            <a:pPr marL="514350" indent="-514350">
              <a:buNone/>
            </a:pPr>
            <a:r>
              <a:rPr lang="en-US" dirty="0" smtClean="0"/>
              <a:t>2) If energy is already redistributed, what is the need for cyclones</a:t>
            </a:r>
          </a:p>
          <a:p>
            <a:pPr marL="514350" indent="-514350">
              <a:buNone/>
            </a:pPr>
            <a:r>
              <a:rPr lang="en-US" dirty="0" smtClean="0"/>
              <a:t>3) Overall energy budget of earth HAS NOT CHANGED  but is merely distorted  Key is not to measure temp,  but energy (  all temperatures ARE NOT created equal in the world </a:t>
            </a:r>
            <a:r>
              <a:rPr lang="en-US" smtClean="0"/>
              <a:t>of energy)</a:t>
            </a:r>
          </a:p>
          <a:p>
            <a:pPr marL="514350" indent="-514350">
              <a:buNone/>
            </a:pPr>
            <a:endParaRPr lang="en-US" smtClean="0"/>
          </a:p>
          <a:p>
            <a:pPr marL="514350" indent="-514350">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Warm/cold PDO</a:t>
            </a:r>
            <a:endParaRPr lang="en-US" dirty="0"/>
          </a:p>
        </p:txBody>
      </p:sp>
      <p:pic>
        <p:nvPicPr>
          <p:cNvPr id="4" name="Content Placeholder 3" descr="pdo_warm_cool3.jpg"/>
          <p:cNvPicPr>
            <a:picLocks noGrp="1" noChangeAspect="1"/>
          </p:cNvPicPr>
          <p:nvPr>
            <p:ph idx="1"/>
          </p:nvPr>
        </p:nvPicPr>
        <p:blipFill>
          <a:blip r:embed="rId2"/>
          <a:srcRect t="-17171" b="-17171"/>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normAutofit fontScale="92500"/>
          </a:bodyPr>
          <a:lstStyle/>
          <a:p>
            <a:r>
              <a:rPr lang="en-US" dirty="0" smtClean="0"/>
              <a:t>Warm Phases add heat to atmosphere</a:t>
            </a:r>
          </a:p>
          <a:p>
            <a:r>
              <a:rPr lang="en-US" dirty="0" smtClean="0"/>
              <a:t>Initial warming  in the tropics</a:t>
            </a:r>
          </a:p>
          <a:p>
            <a:r>
              <a:rPr lang="en-US" dirty="0" smtClean="0"/>
              <a:t>Ace turns up because of spike in energy in tropics</a:t>
            </a:r>
          </a:p>
          <a:p>
            <a:r>
              <a:rPr lang="en-US" dirty="0" smtClean="0"/>
              <a:t>Warming works north leading to distortion in global energy pattern</a:t>
            </a:r>
          </a:p>
          <a:p>
            <a:r>
              <a:rPr lang="en-US" dirty="0" smtClean="0"/>
              <a:t> Once warming is complete ( end of the 20 yr </a:t>
            </a:r>
            <a:r>
              <a:rPr lang="en-US" dirty="0" err="1" smtClean="0"/>
              <a:t>cycle)Ace</a:t>
            </a:r>
            <a:r>
              <a:rPr lang="en-US" dirty="0" smtClean="0"/>
              <a:t> levels  off and falls, no reason to redistribute ( someone needs  tell the president) </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 </a:t>
            </a:r>
            <a:r>
              <a:rPr lang="en-US" dirty="0" err="1" smtClean="0"/>
              <a:t>mb</a:t>
            </a:r>
            <a:r>
              <a:rPr lang="en-US" dirty="0" smtClean="0"/>
              <a:t> 1972-1991</a:t>
            </a:r>
            <a:endParaRPr lang="en-US" dirty="0"/>
          </a:p>
        </p:txBody>
      </p:sp>
      <p:pic>
        <p:nvPicPr>
          <p:cNvPr id="4" name="Content Placeholder 3" descr="71.58.109.165.125.6.4.18.png"/>
          <p:cNvPicPr>
            <a:picLocks noGrp="1" noChangeAspect="1"/>
          </p:cNvPicPr>
          <p:nvPr>
            <p:ph idx="1"/>
          </p:nvPr>
        </p:nvPicPr>
        <p:blipFill>
          <a:blip r:embed="rId2"/>
          <a:srcRect l="-20319" r="-20319"/>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 accomplished  400 </a:t>
            </a:r>
            <a:r>
              <a:rPr lang="en-US" dirty="0" err="1" smtClean="0"/>
              <a:t>mb</a:t>
            </a:r>
            <a:r>
              <a:rPr lang="en-US" dirty="0" smtClean="0"/>
              <a:t> 1992-2011</a:t>
            </a:r>
            <a:endParaRPr lang="en-US" dirty="0"/>
          </a:p>
        </p:txBody>
      </p:sp>
      <p:pic>
        <p:nvPicPr>
          <p:cNvPr id="4" name="Content Placeholder 3" descr="71.58.109.165.125.6.4.43.png"/>
          <p:cNvPicPr>
            <a:picLocks noGrp="1" noChangeAspect="1"/>
          </p:cNvPicPr>
          <p:nvPr>
            <p:ph idx="1"/>
          </p:nvPr>
        </p:nvPicPr>
        <p:blipFill>
          <a:blip r:embed="rId2"/>
          <a:srcRect l="-20319" r="-20319"/>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 forecast </a:t>
            </a:r>
            <a:r>
              <a:rPr lang="en-US" dirty="0" err="1" smtClean="0"/>
              <a:t>vs</a:t>
            </a:r>
            <a:r>
              <a:rPr lang="en-US" dirty="0" smtClean="0"/>
              <a:t> reality/c02</a:t>
            </a:r>
            <a:endParaRPr lang="en-US" dirty="0"/>
          </a:p>
        </p:txBody>
      </p:sp>
      <p:pic>
        <p:nvPicPr>
          <p:cNvPr id="4" name="Content Placeholder 3" descr="Wildrose-Moana-Loa1.jpg"/>
          <p:cNvPicPr>
            <a:picLocks noGrp="1" noChangeAspect="1"/>
          </p:cNvPicPr>
          <p:nvPr>
            <p:ph idx="1"/>
          </p:nvPr>
        </p:nvPicPr>
        <p:blipFill>
          <a:blip r:embed="rId2"/>
          <a:srcRect l="-14176" r="-14176"/>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of the  400 </a:t>
            </a:r>
            <a:r>
              <a:rPr lang="en-US" dirty="0" err="1" smtClean="0"/>
              <a:t>mb</a:t>
            </a:r>
            <a:r>
              <a:rPr lang="en-US" dirty="0" smtClean="0"/>
              <a:t> warming over polar areas</a:t>
            </a:r>
            <a:endParaRPr lang="en-US" dirty="0"/>
          </a:p>
        </p:txBody>
      </p:sp>
      <p:sp>
        <p:nvSpPr>
          <p:cNvPr id="3" name="Content Placeholder 2"/>
          <p:cNvSpPr>
            <a:spLocks noGrp="1"/>
          </p:cNvSpPr>
          <p:nvPr>
            <p:ph idx="1"/>
          </p:nvPr>
        </p:nvSpPr>
        <p:spPr/>
        <p:txBody>
          <a:bodyPr>
            <a:normAutofit lnSpcReduction="10000"/>
          </a:bodyPr>
          <a:lstStyle/>
          <a:p>
            <a:r>
              <a:rPr lang="en-US" dirty="0" smtClean="0"/>
              <a:t>Implications.. Since winter </a:t>
            </a:r>
            <a:r>
              <a:rPr lang="en-US" dirty="0" err="1" smtClean="0"/>
              <a:t>trop</a:t>
            </a:r>
            <a:r>
              <a:rPr lang="en-US" dirty="0" smtClean="0"/>
              <a:t> is very often lower than  400mb level , this means enhanced  blocking.</a:t>
            </a:r>
          </a:p>
          <a:p>
            <a:r>
              <a:rPr lang="en-US" dirty="0" smtClean="0"/>
              <a:t>Switch of </a:t>
            </a:r>
            <a:r>
              <a:rPr lang="en-US" dirty="0" err="1" smtClean="0"/>
              <a:t>pdo/amo</a:t>
            </a:r>
            <a:r>
              <a:rPr lang="en-US" dirty="0" smtClean="0"/>
              <a:t>  means  cooling   starting over mid latitudes first</a:t>
            </a:r>
          </a:p>
          <a:p>
            <a:r>
              <a:rPr lang="en-US" smtClean="0"/>
              <a:t>Enhanced  blocking, </a:t>
            </a:r>
            <a:r>
              <a:rPr lang="en-US" dirty="0" smtClean="0"/>
              <a:t>cooling,  threatens more severe winters as turn around progresses until opposite  reached ( which would  mean ace will come back up)</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1972-2011</a:t>
            </a:r>
            <a:endParaRPr lang="en-US" dirty="0"/>
          </a:p>
        </p:txBody>
      </p:sp>
      <p:pic>
        <p:nvPicPr>
          <p:cNvPr id="6" name="Content Placeholder 5" descr="71.58.109.165.125.6.6.11.png"/>
          <p:cNvPicPr>
            <a:picLocks noGrp="1" noChangeAspect="1"/>
          </p:cNvPicPr>
          <p:nvPr>
            <p:ph idx="1"/>
          </p:nvPr>
        </p:nvPicPr>
        <p:blipFill>
          <a:blip r:embed="rId2"/>
          <a:srcRect l="-20319" r="-20319"/>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1992-2011</a:t>
            </a:r>
            <a:endParaRPr lang="en-US" dirty="0"/>
          </a:p>
        </p:txBody>
      </p:sp>
      <p:pic>
        <p:nvPicPr>
          <p:cNvPr id="4" name="Content Placeholder 3" descr="71.58.109.165.125.6.5.22.png"/>
          <p:cNvPicPr>
            <a:picLocks noGrp="1" noChangeAspect="1"/>
          </p:cNvPicPr>
          <p:nvPr>
            <p:ph idx="1"/>
          </p:nvPr>
        </p:nvPicPr>
        <p:blipFill>
          <a:blip r:embed="rId2"/>
          <a:srcRect l="-20319" r="-20319"/>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Ace response is to the distortions of the temp because of oceans, not co2</a:t>
            </a:r>
            <a:endParaRPr lang="en-US" dirty="0"/>
          </a:p>
        </p:txBody>
      </p:sp>
      <p:pic>
        <p:nvPicPr>
          <p:cNvPr id="4" name="Content Placeholder 3" descr="evidence.png"/>
          <p:cNvPicPr>
            <a:picLocks noGrp="1" noChangeAspect="1"/>
          </p:cNvPicPr>
          <p:nvPr>
            <p:ph idx="1"/>
          </p:nvPr>
        </p:nvPicPr>
        <p:blipFill>
          <a:blip r:embed="rId2"/>
          <a:srcRect l="-13262" r="-13262"/>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globe starts cooling again,  because it will cool where it warmed the most, the energy will again bundle more in the tropics and ace will come up</a:t>
            </a:r>
          </a:p>
          <a:p>
            <a:r>
              <a:rPr lang="en-US" dirty="0" smtClean="0"/>
              <a:t>East coast long overdue for multi hit season as cycle is much like the  1950s. </a:t>
            </a:r>
          </a:p>
          <a:p>
            <a:r>
              <a:rPr lang="en-US" dirty="0" smtClean="0"/>
              <a:t>Comments showed absolute ignorance on Irene, which was not near 38,44,Sisters of 54 and Donna</a:t>
            </a:r>
          </a:p>
          <a:p>
            <a:r>
              <a:rPr lang="en-US" dirty="0" smtClean="0"/>
              <a:t>Other comment on Japan Earthquake and Irene showed  (  Earth </a:t>
            </a:r>
            <a:r>
              <a:rPr lang="en-US" dirty="0" err="1" smtClean="0"/>
              <a:t>p’d</a:t>
            </a:r>
            <a:r>
              <a:rPr lang="en-US" dirty="0" smtClean="0"/>
              <a:t>  off)  shows amazing ignorance of fact</a:t>
            </a:r>
          </a:p>
          <a:p>
            <a:r>
              <a:rPr lang="en-US" dirty="0" smtClean="0"/>
              <a:t>As globe cools, the Bovine Bologna Brigade offensive will increase even more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it’s a simple Test ( which Bill Nye did not wish to acknowledge on </a:t>
            </a:r>
            <a:r>
              <a:rPr lang="en-US" dirty="0" err="1" smtClean="0"/>
              <a:t>OReilly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earths temps should fall as the oceanic cycles reverse  ( to 1978 levels by 2030, using satellite era temps)</a:t>
            </a:r>
          </a:p>
          <a:p>
            <a:r>
              <a:rPr lang="en-US" dirty="0" smtClean="0"/>
              <a:t>This is like a thermostat in a house, the first cooling, most dramatically  shown last year, is the drop in the mid level temps</a:t>
            </a:r>
          </a:p>
          <a:p>
            <a:r>
              <a:rPr lang="en-US" dirty="0" smtClean="0"/>
              <a:t>Surface response lags a bit, but is starting in jagged fashion</a:t>
            </a:r>
          </a:p>
          <a:p>
            <a:r>
              <a:rPr lang="en-US" dirty="0" smtClean="0"/>
              <a:t>Simple test, we should go back from where we came.. Ace is a hint  BTW  global “warming” as shown here, can lead to less, not more.</a:t>
            </a:r>
            <a:r>
              <a:rPr lang="en-US" dirty="0" smtClean="0"/>
              <a:t> </a:t>
            </a:r>
          </a:p>
          <a:p>
            <a:r>
              <a:rPr lang="en-US" dirty="0" smtClean="0"/>
              <a:t>Simple fact, once the balance is reached it warms no more if no more heat is added from source </a:t>
            </a:r>
          </a:p>
          <a:p>
            <a:r>
              <a:rPr lang="en-US" dirty="0" smtClean="0"/>
              <a:t>Obviously  ocean, not co2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Crown of Cooling</a:t>
            </a:r>
            <a:endParaRPr lang="en-US" dirty="0"/>
          </a:p>
        </p:txBody>
      </p:sp>
      <p:sp>
        <p:nvSpPr>
          <p:cNvPr id="3" name="Content Placeholder 2"/>
          <p:cNvSpPr>
            <a:spLocks noGrp="1"/>
          </p:cNvSpPr>
          <p:nvPr>
            <p:ph idx="1"/>
          </p:nvPr>
        </p:nvSpPr>
        <p:spPr/>
        <p:txBody>
          <a:bodyPr/>
          <a:lstStyle/>
          <a:p>
            <a:r>
              <a:rPr lang="en-US" dirty="0" smtClean="0"/>
              <a:t>1 Oceans</a:t>
            </a:r>
          </a:p>
          <a:p>
            <a:r>
              <a:rPr lang="en-US" dirty="0" smtClean="0"/>
              <a:t>2 Solar</a:t>
            </a:r>
          </a:p>
          <a:p>
            <a:r>
              <a:rPr lang="en-US" dirty="0" smtClean="0"/>
              <a:t>3 ( wild card)  volcanic</a:t>
            </a:r>
          </a:p>
          <a:p>
            <a:r>
              <a:rPr lang="en-US" dirty="0" smtClean="0"/>
              <a:t>4 Question: How can any clear thinking human being, in light of the facts, not at least admit there is enough doubt to allow the test to go forward,  instead of crashing the economy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nice, what about the ice</a:t>
            </a:r>
            <a:endParaRPr lang="en-US" dirty="0"/>
          </a:p>
        </p:txBody>
      </p:sp>
      <p:pic>
        <p:nvPicPr>
          <p:cNvPr id="4" name="Content Placeholder 3" descr="pdo_warm_cool3.jpg"/>
          <p:cNvPicPr>
            <a:picLocks noGrp="1" noChangeAspect="1"/>
          </p:cNvPicPr>
          <p:nvPr>
            <p:ph idx="1"/>
          </p:nvPr>
        </p:nvPicPr>
        <p:blipFill>
          <a:blip r:embed="rId2"/>
          <a:srcRect t="-17171" b="-17171"/>
          <a:stretch>
            <a:fillRect/>
          </a:stretch>
        </p:blipFill>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global sea ice above normal</a:t>
            </a:r>
            <a:endParaRPr lang="en-US" dirty="0"/>
          </a:p>
        </p:txBody>
      </p:sp>
      <p:pic>
        <p:nvPicPr>
          <p:cNvPr id="4" name="Content Placeholder 3" descr="iphone.anomaly.global.png"/>
          <p:cNvPicPr>
            <a:picLocks noGrp="1" noChangeAspect="1"/>
          </p:cNvPicPr>
          <p:nvPr>
            <p:ph idx="1"/>
          </p:nvPr>
        </p:nvPicPr>
        <p:blipFill>
          <a:blip r:embed="rId2"/>
          <a:srcRect l="-23159" r="-23159"/>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of All The Good Old Days?</a:t>
            </a:r>
            <a:endParaRPr lang="en-US" dirty="0"/>
          </a:p>
        </p:txBody>
      </p:sp>
      <p:pic>
        <p:nvPicPr>
          <p:cNvPr id="4" name="Content Placeholder 3" descr="Screen shot 2012-05-14 at 1.21.48 PM.png"/>
          <p:cNvPicPr>
            <a:picLocks noGrp="1" noChangeAspect="1"/>
          </p:cNvPicPr>
          <p:nvPr>
            <p:ph idx="1"/>
          </p:nvPr>
        </p:nvPicPr>
        <p:blipFill>
          <a:blip r:embed="rId2"/>
          <a:srcRect l="-9835" r="-9835"/>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question  1972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the previous charts, one can say temperatures </a:t>
            </a:r>
          </a:p>
          <a:p>
            <a:r>
              <a:rPr lang="en-US" dirty="0" smtClean="0"/>
              <a:t>A) have a stronger correlation to  ocean and sun than co2 and they are likely to be driving climate, and warming forecasts are busting</a:t>
            </a:r>
          </a:p>
          <a:p>
            <a:r>
              <a:rPr lang="en-US" dirty="0" smtClean="0"/>
              <a:t>B) co2  is in complete control and warming forecasts are not  busting</a:t>
            </a:r>
          </a:p>
          <a:p>
            <a:r>
              <a:rPr lang="en-US" dirty="0" smtClean="0"/>
              <a:t>C) not enough data</a:t>
            </a:r>
          </a:p>
          <a:p>
            <a:r>
              <a:rPr lang="en-US" dirty="0" smtClean="0"/>
              <a:t>D) All of the above</a:t>
            </a:r>
          </a:p>
          <a:p>
            <a:r>
              <a:rPr lang="en-US" dirty="0" smtClean="0"/>
              <a:t>E) None of the above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Speaking of Ice, How come no hockey stick in China </a:t>
            </a:r>
            <a:endParaRPr lang="en-US" dirty="0"/>
          </a:p>
        </p:txBody>
      </p:sp>
      <p:sp>
        <p:nvSpPr>
          <p:cNvPr id="3" name="Content Placeholder 2"/>
          <p:cNvSpPr>
            <a:spLocks noGrp="1"/>
          </p:cNvSpPr>
          <p:nvPr>
            <p:ph idx="1"/>
          </p:nvPr>
        </p:nvSpPr>
        <p:spPr/>
        <p:txBody>
          <a:bodyPr/>
          <a:lstStyle/>
          <a:p>
            <a:r>
              <a:rPr lang="en-US" dirty="0" smtClean="0"/>
              <a:t>Nothing to do with this, but wanted to slip it in anyway</a:t>
            </a:r>
            <a:endParaRPr lang="en-US" dirty="0"/>
          </a:p>
        </p:txBody>
      </p:sp>
      <p:pic>
        <p:nvPicPr>
          <p:cNvPr id="4" name="Picture 3" descr="liu-2011-tibet-tree-rings-2485-year.gif"/>
          <p:cNvPicPr>
            <a:picLocks noChangeAspect="1"/>
          </p:cNvPicPr>
          <p:nvPr/>
        </p:nvPicPr>
        <p:blipFill>
          <a:blip r:embed="rId2"/>
          <a:stretch>
            <a:fillRect/>
          </a:stretch>
        </p:blipFill>
        <p:spPr>
          <a:xfrm>
            <a:off x="-181101" y="2955844"/>
            <a:ext cx="9144000" cy="59340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Inconvenient Truths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takes more energy  to raise or lower  saturated air/water, than it does dry air.</a:t>
            </a:r>
          </a:p>
          <a:p>
            <a:r>
              <a:rPr lang="en-US" dirty="0" smtClean="0"/>
              <a:t>Warm PDO leads to rise in tropical air and water temps,  much greater input of energy into the atmosphere,  BUT THERE IS COMPENSATING COOLING IN SOUTHERN WATERS.  </a:t>
            </a:r>
          </a:p>
          <a:p>
            <a:r>
              <a:rPr lang="en-US" dirty="0" smtClean="0"/>
              <a:t>Warm AMO does so also but not as much as PDO ( </a:t>
            </a:r>
            <a:r>
              <a:rPr lang="en-US" dirty="0" err="1" smtClean="0"/>
              <a:t>atlantic</a:t>
            </a:r>
            <a:r>
              <a:rPr lang="en-US" dirty="0" smtClean="0"/>
              <a:t> smaller ocean)  Both together are a field day for the heat ( note 1 bonus point if you can tell me where “field day from the heat came from” Some of you have to be ex hippies)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 what do you think is going to happen when you warm the oceans</a:t>
            </a:r>
            <a:endParaRPr lang="en-US" dirty="0"/>
          </a:p>
        </p:txBody>
      </p:sp>
      <p:sp>
        <p:nvSpPr>
          <p:cNvPr id="3" name="Content Placeholder 2"/>
          <p:cNvSpPr>
            <a:spLocks noGrp="1"/>
          </p:cNvSpPr>
          <p:nvPr>
            <p:ph idx="1"/>
          </p:nvPr>
        </p:nvSpPr>
        <p:spPr/>
        <p:txBody>
          <a:bodyPr>
            <a:normAutofit lnSpcReduction="10000"/>
          </a:bodyPr>
          <a:lstStyle/>
          <a:p>
            <a:r>
              <a:rPr lang="en-US" dirty="0" smtClean="0"/>
              <a:t>Inconvenient truth:  75% of land masses in northern hemisphere</a:t>
            </a:r>
          </a:p>
          <a:p>
            <a:r>
              <a:rPr lang="en-US" dirty="0" smtClean="0"/>
              <a:t>Inconvenient  truth  Arctic Ice cap surrounded by land</a:t>
            </a:r>
          </a:p>
          <a:p>
            <a:r>
              <a:rPr lang="en-US" dirty="0" smtClean="0"/>
              <a:t>Inconvenient truth. Warm PDO/AMO “attack” northern ice cap with warm water from below</a:t>
            </a:r>
          </a:p>
          <a:p>
            <a:r>
              <a:rPr lang="en-US" dirty="0" smtClean="0"/>
              <a:t>Inconvenient truth  Land masses warm in response  to the  warm cycle  in a seemingly much greater manner Why?</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Inconvenient Truths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Because the energy added to the atmosphere by warming tropical water, and the water ringing the continents, has a much greater impact on cold dry air than  warm moist air. ( watch your car thermometer on  calm very cold morning, how it can bounce up and down)</a:t>
            </a:r>
          </a:p>
          <a:p>
            <a:r>
              <a:rPr lang="en-US" dirty="0" smtClean="0"/>
              <a:t>The energy  needed to raise a saturated parcel of air at 80 degrees one degree can raise the  temp at  -20 over 25 degrees!</a:t>
            </a:r>
          </a:p>
          <a:p>
            <a:r>
              <a:rPr lang="en-US" dirty="0" smtClean="0"/>
              <a:t>So just what do you think happens when the oceans warm in tandem?  Because of the creators creation ( note  this is not AL Gore) the global temp warms but energy does not change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this?</a:t>
            </a:r>
            <a:endParaRPr lang="en-US" dirty="0"/>
          </a:p>
        </p:txBody>
      </p:sp>
      <p:sp>
        <p:nvSpPr>
          <p:cNvPr id="3" name="Content Placeholder 2"/>
          <p:cNvSpPr>
            <a:spLocks noGrp="1"/>
          </p:cNvSpPr>
          <p:nvPr>
            <p:ph idx="1"/>
          </p:nvPr>
        </p:nvSpPr>
        <p:spPr/>
        <p:txBody>
          <a:bodyPr/>
          <a:lstStyle/>
          <a:p>
            <a:r>
              <a:rPr lang="en-US" dirty="0" smtClean="0"/>
              <a:t>Because the southern hemisphere ice cap INCREASED!   It simply means the warm </a:t>
            </a:r>
            <a:r>
              <a:rPr lang="en-US" dirty="0" err="1" smtClean="0"/>
              <a:t>amo/pdo</a:t>
            </a:r>
            <a:r>
              <a:rPr lang="en-US" dirty="0" smtClean="0"/>
              <a:t>  distorted the temps, but the overall energy has not changed, meaning we are about to go back from where we came. In fact, one can argue total global sea ice being above normal is a sign we are in a heap of trouble given triple crown of cooling ( ocean,  solar, wild card, volcanic activity)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Bill Gray is Right ( again ( and again))</a:t>
            </a:r>
            <a:endParaRPr lang="en-US" dirty="0"/>
          </a:p>
        </p:txBody>
      </p:sp>
      <p:pic>
        <p:nvPicPr>
          <p:cNvPr id="4" name="Content Placeholder 3" descr="Screen shot 2012-05-07 at 8.19.01 PM.png"/>
          <p:cNvPicPr>
            <a:picLocks noGrp="1" noChangeAspect="1"/>
          </p:cNvPicPr>
          <p:nvPr>
            <p:ph idx="1"/>
          </p:nvPr>
        </p:nvPicPr>
        <p:blipFill>
          <a:blip r:embed="rId2"/>
          <a:srcRect l="-12751" r="-12751"/>
          <a:stretch>
            <a:fillRect/>
          </a:stretch>
        </p:blip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possible cause.. Loss of Pirates</a:t>
            </a:r>
            <a:endParaRPr lang="en-US" dirty="0"/>
          </a:p>
        </p:txBody>
      </p:sp>
      <p:pic>
        <p:nvPicPr>
          <p:cNvPr id="6" name="Content Placeholder 5" descr="pirates.png"/>
          <p:cNvPicPr>
            <a:picLocks noGrp="1" noChangeAspect="1"/>
          </p:cNvPicPr>
          <p:nvPr>
            <p:ph idx="1"/>
          </p:nvPr>
        </p:nvPicPr>
        <p:blipFill>
          <a:blip r:embed="rId2"/>
          <a:srcRect t="-26218" b="-26218"/>
          <a:stretch>
            <a:fillRect/>
          </a:stretch>
        </p:blip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way, God help us if the JAMSTEC is right this fall/winter</a:t>
            </a:r>
            <a:endParaRPr lang="en-US" dirty="0"/>
          </a:p>
        </p:txBody>
      </p:sp>
      <p:pic>
        <p:nvPicPr>
          <p:cNvPr id="4" name="Content Placeholder 3" descr="Screen shot 2012-05-12 at 10.21.05 PM.png"/>
          <p:cNvPicPr>
            <a:picLocks noGrp="1" noChangeAspect="1"/>
          </p:cNvPicPr>
          <p:nvPr>
            <p:ph idx="1"/>
          </p:nvPr>
        </p:nvPicPr>
        <p:blipFill>
          <a:blip r:embed="rId2"/>
          <a:srcRect l="-69600" r="-69600"/>
          <a:stretch>
            <a:fillRect/>
          </a:stretch>
        </p:blip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CFS  Siding in!</a:t>
            </a:r>
            <a:endParaRPr lang="en-US" dirty="0"/>
          </a:p>
        </p:txBody>
      </p:sp>
      <p:pic>
        <p:nvPicPr>
          <p:cNvPr id="4" name="Content Placeholder 3" descr="Screen shot 2012-05-15 at 3.12.43 PM.png"/>
          <p:cNvPicPr>
            <a:picLocks noGrp="1" noChangeAspect="1"/>
          </p:cNvPicPr>
          <p:nvPr>
            <p:ph idx="1"/>
          </p:nvPr>
        </p:nvPicPr>
        <p:blipFill>
          <a:blip r:embed="rId2"/>
          <a:srcRect l="-7834" r="-7834"/>
          <a:stretch>
            <a:fillRect/>
          </a:stretch>
        </p:blip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Energy can neither be created nor destroyed. Co2 being  part of the makeup of the planet  is already accounted for, and its minute makeup is more than readily handled by the makeup of the atmosphere ( water vapor 400 times the amount) and the heat capacity of the ocean. Arguments among us  on this amounts to theologians arguing over how many angels you can stick on the head of a needle</a:t>
            </a:r>
          </a:p>
          <a:p>
            <a:r>
              <a:rPr lang="en-US" dirty="0" smtClean="0"/>
              <a:t>Any system in distress, fights to return to normalcy </a:t>
            </a:r>
            <a:r>
              <a:rPr lang="en-US" smtClean="0"/>
              <a:t>( Le </a:t>
            </a:r>
            <a:r>
              <a:rPr lang="en-US" dirty="0" err="1" smtClean="0"/>
              <a:t>Chateliers</a:t>
            </a:r>
            <a:r>
              <a:rPr lang="en-US" dirty="0" smtClean="0"/>
              <a:t> principle)</a:t>
            </a:r>
          </a:p>
          <a:p>
            <a:r>
              <a:rPr lang="en-US" dirty="0" smtClean="0"/>
              <a:t>Biggest danger: Fight back from system has begun, but combination of  oceanic, solar and wild card, volcanic activity(  triple crown of cooling) make  the option of colder more likely a problem than warmer. US and globe ill equipped to face cooling even back to the 1970s, yet alone the threat of the mini ice age</a:t>
            </a:r>
          </a:p>
          <a:p>
            <a:r>
              <a:rPr lang="en-US" dirty="0" smtClean="0"/>
              <a:t>CO2 IS NOT THE UNMOVED MOVER OF THE PLANETARY CLIMATE,  It’s a trace gas needed for life on the planet, and a darn good plant food</a:t>
            </a:r>
          </a:p>
          <a:p>
            <a:r>
              <a:rPr lang="en-US" dirty="0" smtClean="0"/>
              <a:t>And now to really get  people who treat man and earth as God something to ponder,  a little Judeo Christian wisdom</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question, based on same chart this year</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the previous charts, one can say </a:t>
            </a:r>
          </a:p>
          <a:p>
            <a:r>
              <a:rPr lang="en-US" dirty="0" smtClean="0"/>
              <a:t>A) co2 is in control</a:t>
            </a:r>
          </a:p>
          <a:p>
            <a:r>
              <a:rPr lang="en-US" dirty="0" smtClean="0"/>
              <a:t>B) all data showing its not is fabricated</a:t>
            </a:r>
          </a:p>
          <a:p>
            <a:r>
              <a:rPr lang="en-US" dirty="0" smtClean="0"/>
              <a:t>C)  its worse than we thought</a:t>
            </a:r>
          </a:p>
          <a:p>
            <a:r>
              <a:rPr lang="en-US" dirty="0" smtClean="0"/>
              <a:t>D)  The Fossil fuel industry is destroying the planet</a:t>
            </a:r>
          </a:p>
          <a:p>
            <a:r>
              <a:rPr lang="en-US" dirty="0" smtClean="0"/>
              <a:t>E)  Its all George Bush’s  fault</a:t>
            </a:r>
          </a:p>
          <a:p>
            <a:r>
              <a:rPr lang="en-US" dirty="0" smtClean="0"/>
              <a:t>F)  All of the above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Eccl 1:9</a:t>
            </a:r>
            <a:endParaRPr lang="en-US" dirty="0"/>
          </a:p>
        </p:txBody>
      </p:sp>
      <p:sp>
        <p:nvSpPr>
          <p:cNvPr id="3" name="Content Placeholder 2"/>
          <p:cNvSpPr>
            <a:spLocks noGrp="1"/>
          </p:cNvSpPr>
          <p:nvPr>
            <p:ph idx="1"/>
          </p:nvPr>
        </p:nvSpPr>
        <p:spPr/>
        <p:txBody>
          <a:bodyPr/>
          <a:lstStyle/>
          <a:p>
            <a:r>
              <a:rPr lang="en-US" dirty="0" smtClean="0"/>
              <a:t>What has been will be again,     what has been done will be done again;      there is nothing new under the sun.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220px-Gorshinriddler.JPG"/>
          <p:cNvPicPr>
            <a:picLocks noGrp="1" noChangeAspect="1"/>
          </p:cNvPicPr>
          <p:nvPr>
            <p:ph idx="1"/>
          </p:nvPr>
        </p:nvPicPr>
        <p:blipFill>
          <a:blip r:embed="rId2"/>
          <a:srcRect l="-78521" r="-78521"/>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“Fight”</a:t>
            </a:r>
            <a:endParaRPr lang="en-US" dirty="0"/>
          </a:p>
        </p:txBody>
      </p:sp>
      <p:sp>
        <p:nvSpPr>
          <p:cNvPr id="3" name="Content Placeholder 2"/>
          <p:cNvSpPr>
            <a:spLocks noGrp="1"/>
          </p:cNvSpPr>
          <p:nvPr>
            <p:ph idx="1"/>
          </p:nvPr>
        </p:nvSpPr>
        <p:spPr/>
        <p:txBody>
          <a:bodyPr/>
          <a:lstStyle/>
          <a:p>
            <a:r>
              <a:rPr lang="en-US" dirty="0" smtClean="0"/>
              <a:t>Not for the Faint of heart but fights  for truth never are.  </a:t>
            </a:r>
          </a:p>
          <a:p>
            <a:r>
              <a:rPr lang="en-US" dirty="0" smtClean="0"/>
              <a:t>Mass case of Dunning-Krueger effect.. Confidence from ignorance of fact</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just why would the arctic warm like that ( and then cool like it did)</a:t>
            </a:r>
            <a:endParaRPr lang="en-US" dirty="0"/>
          </a:p>
        </p:txBody>
      </p:sp>
      <p:pic>
        <p:nvPicPr>
          <p:cNvPr id="4" name="Content Placeholder 3" descr="figure-18.png"/>
          <p:cNvPicPr>
            <a:picLocks noGrp="1" noChangeAspect="1"/>
          </p:cNvPicPr>
          <p:nvPr>
            <p:ph idx="1"/>
          </p:nvPr>
        </p:nvPicPr>
        <p:blipFill>
          <a:blip r:embed="rId2"/>
          <a:srcRect l="-9095" r="-9095"/>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Given that Bill Gray is right ( again) we could all go home now, but</a:t>
            </a:r>
            <a:endParaRPr lang="en-US" dirty="0"/>
          </a:p>
        </p:txBody>
      </p:sp>
      <p:pic>
        <p:nvPicPr>
          <p:cNvPr id="4" name="Content Placeholder 3" descr="Screen shot 2012-05-07 at 8.19.01 PM.png"/>
          <p:cNvPicPr>
            <a:picLocks noGrp="1" noChangeAspect="1"/>
          </p:cNvPicPr>
          <p:nvPr>
            <p:ph idx="1"/>
          </p:nvPr>
        </p:nvPicPr>
        <p:blipFill>
          <a:blip r:embed="rId2"/>
          <a:srcRect l="-12751" r="-12751"/>
          <a:stretch>
            <a:fillRect/>
          </a:stretch>
        </p:blip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TotalTime>
  <Words>1969</Words>
  <Application>Microsoft Macintosh PowerPoint</Application>
  <PresentationFormat>On-screen Show (4:3)</PresentationFormat>
  <Paragraphs>152</Paragraphs>
  <Slides>61</Slides>
  <Notes>0</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Office Theme</vt:lpstr>
      <vt:lpstr>Oceans of Evidence</vt:lpstr>
      <vt:lpstr>I Come from the Private Sector</vt:lpstr>
      <vt:lpstr>The Times have changed  Look at this charts</vt:lpstr>
      <vt:lpstr>Temp forecast vs reality/c02</vt:lpstr>
      <vt:lpstr>Logic question  1972</vt:lpstr>
      <vt:lpstr>Possible question, based on same chart this year</vt:lpstr>
      <vt:lpstr>The “Fight”</vt:lpstr>
      <vt:lpstr>Now just why would the arctic warm like that ( and then cool like it did)</vt:lpstr>
      <vt:lpstr>Given that Bill Gray is right ( again) we could all go home now, but</vt:lpstr>
      <vt:lpstr>1st Off Thanks to the IPCC</vt:lpstr>
      <vt:lpstr>Bottom  10 Ace Years 400 mb March ( WARM OVER COLD SIGNAL!</vt:lpstr>
      <vt:lpstr>Top 10 Ace years, notice double warmth, weak cool where TUTT will be COLD OVER WARM SIGNAL!</vt:lpstr>
      <vt:lpstr>This is wild. The two hyper Nino years vs low ace years ( 8 of them  nino)</vt:lpstr>
      <vt:lpstr>This year ( have  below normal ace)</vt:lpstr>
      <vt:lpstr>Tornado  idea</vt:lpstr>
      <vt:lpstr>Tornado totals</vt:lpstr>
      <vt:lpstr>5 Yellow vs 6  increase</vt:lpstr>
      <vt:lpstr>6 purple pink vs 7 ( slight) decrease</vt:lpstr>
      <vt:lpstr>7 vs  8 Increase</vt:lpstr>
      <vt:lpstr>8 vs  9 (  decrease)</vt:lpstr>
      <vt:lpstr>9 vs  10  decrease</vt:lpstr>
      <vt:lpstr>10 vs 11 increase</vt:lpstr>
      <vt:lpstr>This year vs last ( only 2 outbreaks were when temp colder)</vt:lpstr>
      <vt:lpstr>Biggest Questions for me</vt:lpstr>
      <vt:lpstr>To start all this off</vt:lpstr>
      <vt:lpstr>So let me get this straight</vt:lpstr>
      <vt:lpstr>Wait there is more</vt:lpstr>
      <vt:lpstr>On to the show, this is it</vt:lpstr>
      <vt:lpstr>PDO/AMO on US ( court Brian Bledsoe)</vt:lpstr>
      <vt:lpstr>The Case for the Ace  ( Dr Spencer)</vt:lpstr>
      <vt:lpstr>More recent  PDO</vt:lpstr>
      <vt:lpstr>amo</vt:lpstr>
      <vt:lpstr>Dr Maue global ace. </vt:lpstr>
      <vt:lpstr>Ocean Heat Content</vt:lpstr>
      <vt:lpstr>Its warmer than 76, or is it ?</vt:lpstr>
      <vt:lpstr>Warm/cold PDO</vt:lpstr>
      <vt:lpstr>Idea</vt:lpstr>
      <vt:lpstr>400 mb 1972-1991</vt:lpstr>
      <vt:lpstr>Mission accomplished  400 mb 1992-2011</vt:lpstr>
      <vt:lpstr>Most of the  400 mb warming over polar areas</vt:lpstr>
      <vt:lpstr>Surface  1972-2011</vt:lpstr>
      <vt:lpstr>Surface  1992-2011</vt:lpstr>
      <vt:lpstr>Ace response is to the distortions of the temp because of oceans, not co2</vt:lpstr>
      <vt:lpstr>Some conclusions</vt:lpstr>
      <vt:lpstr>So it’s a simple Test ( which Bill Nye did not wish to acknowledge on OReilly</vt:lpstr>
      <vt:lpstr>Triple Crown of Cooling</vt:lpstr>
      <vt:lpstr>That’s nice, what about the ice</vt:lpstr>
      <vt:lpstr>Total global sea ice above normal</vt:lpstr>
      <vt:lpstr>First of All The Good Old Days?</vt:lpstr>
      <vt:lpstr>Speaking of Ice, How come no hockey stick in China </vt:lpstr>
      <vt:lpstr>Inconvenient Truths</vt:lpstr>
      <vt:lpstr>Just what do you think is going to happen when you warm the oceans</vt:lpstr>
      <vt:lpstr>More Inconvenient Truths</vt:lpstr>
      <vt:lpstr>How do we know this?</vt:lpstr>
      <vt:lpstr>Bill Gray is Right ( again ( and again))</vt:lpstr>
      <vt:lpstr>One possible cause.. Loss of Pirates</vt:lpstr>
      <vt:lpstr>By the way, God help us if the JAMSTEC is right this fall/winter</vt:lpstr>
      <vt:lpstr>Wow, CFS  Siding in!</vt:lpstr>
      <vt:lpstr>Some conclusions</vt:lpstr>
      <vt:lpstr>Eccl 1:9</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it Come to This</dc:title>
  <dc:creator>Joseph Bastardi</dc:creator>
  <cp:lastModifiedBy>Joseph Bastardi</cp:lastModifiedBy>
  <cp:revision>34</cp:revision>
  <dcterms:created xsi:type="dcterms:W3CDTF">2012-05-15T19:09:35Z</dcterms:created>
  <dcterms:modified xsi:type="dcterms:W3CDTF">2012-05-15T19:15:12Z</dcterms:modified>
</cp:coreProperties>
</file>